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Masters/slideMaster19.xml" ContentType="application/vnd.openxmlformats-officedocument.presentationml.slideMaster+xml"/>
  <Override PartName="/ppt/slideMasters/slideMaster37.xml" ContentType="application/vnd.openxmlformats-officedocument.presentationml.slideMaster+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slideLayouts/slideLayout42.xml" ContentType="application/vnd.openxmlformats-officedocument.presentationml.slideLayout+xml"/>
  <Override PartName="/ppt/slideMasters/slideMaster15.xml" ContentType="application/vnd.openxmlformats-officedocument.presentationml.slideMaster+xml"/>
  <Override PartName="/ppt/slideMasters/slideMaster33.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34.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heme/theme37.xml" ContentType="application/vnd.openxmlformats-officedocument.theme+xml"/>
  <Override PartName="/ppt/tags/tag1.xml" ContentType="application/vnd.openxmlformats-officedocument.presentationml.tags+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33.xml" ContentType="application/vnd.openxmlformats-officedocument.theme+xml"/>
  <Override PartName="/ppt/comments/comment1.xml" ContentType="application/vnd.openxmlformats-officedocument.presentationml.comments+xml"/>
  <Override PartName="/ppt/theme/theme22.xml" ContentType="application/vnd.openxmlformats-officedocument.theme+xml"/>
  <Override PartName="/ppt/theme/theme40.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commentAuthors.xml" ContentType="application/vnd.openxmlformats-officedocument.presentationml.commentAuthors+xml"/>
  <Override PartName="/ppt/theme/theme23.xml" ContentType="application/vnd.openxmlformats-officedocument.theme+xml"/>
  <Override PartName="/ppt/theme/theme34.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41.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39.xml" ContentType="application/vnd.openxmlformats-officedocument.theme+xml"/>
  <Default Extension="jpeg" ContentType="image/jpeg"/>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35.xml" ContentType="application/vnd.openxmlformats-officedocument.theme+xml"/>
  <Override PartName="/ppt/slideMasters/slideMaster21.xml" ContentType="application/vnd.openxmlformats-officedocument.presentationml.slideMaster+xml"/>
  <Override PartName="/ppt/theme/theme24.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200" r:id="rId2"/>
    <p:sldMasterId id="2147484202" r:id="rId3"/>
    <p:sldMasterId id="2147484204" r:id="rId4"/>
    <p:sldMasterId id="2147484206" r:id="rId5"/>
    <p:sldMasterId id="2147484208" r:id="rId6"/>
    <p:sldMasterId id="2147484210" r:id="rId7"/>
    <p:sldMasterId id="2147484212" r:id="rId8"/>
    <p:sldMasterId id="2147484214" r:id="rId9"/>
    <p:sldMasterId id="2147484216" r:id="rId10"/>
    <p:sldMasterId id="2147484218" r:id="rId11"/>
    <p:sldMasterId id="2147484220" r:id="rId12"/>
    <p:sldMasterId id="2147484222" r:id="rId13"/>
    <p:sldMasterId id="2147484224" r:id="rId14"/>
    <p:sldMasterId id="2147484226" r:id="rId15"/>
    <p:sldMasterId id="2147484228" r:id="rId16"/>
    <p:sldMasterId id="2147484230" r:id="rId17"/>
    <p:sldMasterId id="2147484232" r:id="rId18"/>
    <p:sldMasterId id="2147484234" r:id="rId19"/>
    <p:sldMasterId id="2147484236" r:id="rId20"/>
    <p:sldMasterId id="2147484238" r:id="rId21"/>
    <p:sldMasterId id="2147484240" r:id="rId22"/>
    <p:sldMasterId id="2147484242" r:id="rId23"/>
    <p:sldMasterId id="2147484244" r:id="rId24"/>
    <p:sldMasterId id="2147484246" r:id="rId25"/>
    <p:sldMasterId id="2147484248" r:id="rId26"/>
    <p:sldMasterId id="2147484250" r:id="rId27"/>
    <p:sldMasterId id="2147484252" r:id="rId28"/>
    <p:sldMasterId id="2147484254" r:id="rId29"/>
    <p:sldMasterId id="2147484256" r:id="rId30"/>
    <p:sldMasterId id="2147484258" r:id="rId31"/>
    <p:sldMasterId id="2147484260" r:id="rId32"/>
    <p:sldMasterId id="2147484262" r:id="rId33"/>
    <p:sldMasterId id="2147484264" r:id="rId34"/>
    <p:sldMasterId id="2147484266" r:id="rId35"/>
    <p:sldMasterId id="2147484268" r:id="rId36"/>
    <p:sldMasterId id="2147484270" r:id="rId37"/>
    <p:sldMasterId id="2147484272" r:id="rId38"/>
    <p:sldMasterId id="2147484274" r:id="rId39"/>
    <p:sldMasterId id="2147484276" r:id="rId40"/>
  </p:sldMasterIdLst>
  <p:notesMasterIdLst>
    <p:notesMasterId r:id="rId80"/>
  </p:notesMasterIdLst>
  <p:sldIdLst>
    <p:sldId id="526" r:id="rId41"/>
    <p:sldId id="527" r:id="rId42"/>
    <p:sldId id="528" r:id="rId43"/>
    <p:sldId id="529" r:id="rId44"/>
    <p:sldId id="530" r:id="rId45"/>
    <p:sldId id="531" r:id="rId46"/>
    <p:sldId id="532" r:id="rId47"/>
    <p:sldId id="533" r:id="rId48"/>
    <p:sldId id="534" r:id="rId49"/>
    <p:sldId id="535" r:id="rId50"/>
    <p:sldId id="536" r:id="rId51"/>
    <p:sldId id="537" r:id="rId52"/>
    <p:sldId id="538" r:id="rId53"/>
    <p:sldId id="539" r:id="rId54"/>
    <p:sldId id="540" r:id="rId55"/>
    <p:sldId id="541" r:id="rId56"/>
    <p:sldId id="542" r:id="rId57"/>
    <p:sldId id="543" r:id="rId58"/>
    <p:sldId id="544" r:id="rId59"/>
    <p:sldId id="545" r:id="rId60"/>
    <p:sldId id="546" r:id="rId61"/>
    <p:sldId id="547" r:id="rId62"/>
    <p:sldId id="548" r:id="rId63"/>
    <p:sldId id="549" r:id="rId64"/>
    <p:sldId id="550" r:id="rId65"/>
    <p:sldId id="551" r:id="rId66"/>
    <p:sldId id="552" r:id="rId67"/>
    <p:sldId id="553" r:id="rId68"/>
    <p:sldId id="554" r:id="rId69"/>
    <p:sldId id="555" r:id="rId70"/>
    <p:sldId id="556" r:id="rId71"/>
    <p:sldId id="557" r:id="rId72"/>
    <p:sldId id="558" r:id="rId73"/>
    <p:sldId id="559" r:id="rId74"/>
    <p:sldId id="560" r:id="rId75"/>
    <p:sldId id="561" r:id="rId76"/>
    <p:sldId id="562" r:id="rId77"/>
    <p:sldId id="563" r:id="rId78"/>
    <p:sldId id="564" r:id="rId79"/>
  </p:sldIdLst>
  <p:sldSz cx="12161838"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le Atkins" initials="GA"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60" autoAdjust="0"/>
  </p:normalViewPr>
  <p:slideViewPr>
    <p:cSldViewPr snapToGrid="0">
      <p:cViewPr varScale="1">
        <p:scale>
          <a:sx n="93" d="100"/>
          <a:sy n="93" d="100"/>
        </p:scale>
        <p:origin x="-130" y="-67"/>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2.xml"/><Relationship Id="rId47" Type="http://schemas.openxmlformats.org/officeDocument/2006/relationships/slide" Target="slides/slide7.xml"/><Relationship Id="rId50" Type="http://schemas.openxmlformats.org/officeDocument/2006/relationships/slide" Target="slides/slide10.xml"/><Relationship Id="rId55" Type="http://schemas.openxmlformats.org/officeDocument/2006/relationships/slide" Target="slides/slide15.xml"/><Relationship Id="rId63" Type="http://schemas.openxmlformats.org/officeDocument/2006/relationships/slide" Target="slides/slide23.xml"/><Relationship Id="rId68" Type="http://schemas.openxmlformats.org/officeDocument/2006/relationships/slide" Target="slides/slide28.xml"/><Relationship Id="rId76" Type="http://schemas.openxmlformats.org/officeDocument/2006/relationships/slide" Target="slides/slide36.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5.xml"/><Relationship Id="rId53" Type="http://schemas.openxmlformats.org/officeDocument/2006/relationships/slide" Target="slides/slide13.xml"/><Relationship Id="rId58" Type="http://schemas.openxmlformats.org/officeDocument/2006/relationships/slide" Target="slides/slide18.xml"/><Relationship Id="rId66" Type="http://schemas.openxmlformats.org/officeDocument/2006/relationships/slide" Target="slides/slide26.xml"/><Relationship Id="rId74" Type="http://schemas.openxmlformats.org/officeDocument/2006/relationships/slide" Target="slides/slide34.xml"/><Relationship Id="rId79" Type="http://schemas.openxmlformats.org/officeDocument/2006/relationships/slide" Target="slides/slide39.xml"/><Relationship Id="rId5" Type="http://schemas.openxmlformats.org/officeDocument/2006/relationships/slideMaster" Target="slideMasters/slideMaster5.xml"/><Relationship Id="rId61" Type="http://schemas.openxmlformats.org/officeDocument/2006/relationships/slide" Target="slides/slide21.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slide" Target="slides/slide16.xml"/><Relationship Id="rId64" Type="http://schemas.openxmlformats.org/officeDocument/2006/relationships/slide" Target="slides/slide24.xml"/><Relationship Id="rId69" Type="http://schemas.openxmlformats.org/officeDocument/2006/relationships/slide" Target="slides/slide29.xml"/><Relationship Id="rId77"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slide" Target="slides/slide32.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slide" Target="slides/slide27.xml"/><Relationship Id="rId20" Type="http://schemas.openxmlformats.org/officeDocument/2006/relationships/slideMaster" Target="slideMasters/slideMaster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slide" Target="slides/slide30.xml"/><Relationship Id="rId75" Type="http://schemas.openxmlformats.org/officeDocument/2006/relationships/slide" Target="slides/slide35.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57" Type="http://schemas.openxmlformats.org/officeDocument/2006/relationships/slide" Target="slides/slide1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slide" Target="slides/slide38.xml"/><Relationship Id="rId8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3-31T13:26:46.349"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4229DB0-9272-4CBF-82A3-CBB8903730A1}" type="datetimeFigureOut">
              <a:rPr lang="en-US"/>
              <a:pPr>
                <a:defRPr/>
              </a:pPr>
              <a:t>11/14/2014</a:t>
            </a:fld>
            <a:endParaRPr lang="en-US"/>
          </a:p>
        </p:txBody>
      </p:sp>
      <p:sp>
        <p:nvSpPr>
          <p:cNvPr id="4" name="Slide Image Placeholder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7EA55B0-A86A-42E1-980E-39A0E8AC42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CCFCC60-542C-4517-9BA1-4CE952F2D332}"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8C94D8-CAA6-4A60-9C1A-ED6DEB9739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6E1792-6A02-4F7E-93E4-CEA0286EB81E}"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15B7E4-2505-4F00-8DAC-DE8D18F821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8EA0B1-4880-4803-BCB9-28A28132D115}"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D90222-7D29-4ABD-8363-0418C8FED55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3F96F0-B5CE-4CFA-8E5C-454F98D1D7AD}" type="datetimeFigureOut">
              <a:rPr lang="en-US"/>
              <a:pPr>
                <a:defRPr/>
              </a:pPr>
              <a:t>11/14/2014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E05F08-C247-4F9C-A8F2-1A2E27AC1E8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21FE5A-6151-4F89-AA8D-1B3CDA2F00E7}" type="datetimeFigureOut">
              <a:rPr lang="en-US"/>
              <a:pPr>
                <a:defRPr/>
              </a:pPr>
              <a:t>11/14/2014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BA4D01-C44E-4B92-9113-5C2DA0A07BF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D9B7E31-6B26-4AF7-B05D-48A9192B9CDD}"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2B2FF3-EDA7-4831-9CF3-746FFDF57BD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5AA7D92-085F-44FE-A136-537CF678FDA9}"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486674-5707-42F6-AD29-4582BAF1FE7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FB915A-0E7C-44EA-8678-04989E3A93F7}" type="datetimeFigureOut">
              <a:rPr lang="en-US"/>
              <a:pPr>
                <a:defRPr/>
              </a:pPr>
              <a:t>11/14/2014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FDA5B0-46AB-4745-961A-711EF888185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F51023-5F81-4580-88DF-78422B93BDA0}"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DDEB6D-1D61-4307-8705-1D7E4AF623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E96FCFD-E2E8-425F-B317-5A0BF5F66501}"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111526-5668-4970-8B8F-54EE67E81E6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846D533-60F8-48C6-8618-D45BE4B17C00}"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00720C-550A-435E-B188-978332292B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4AA0B5-9ACE-46F5-92BD-772D1F5DBFF0}"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FE8E38-AD56-4B9D-9F04-2C865EF6DB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1EECE08-F46C-495D-B227-F8967B76F447}"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92947F-2708-41B6-BACD-0336DF791EC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C0CE03A-D22F-4F22-94BF-741D95D7C612}"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D5F27B-C3E6-4A05-96F8-65D4C9B167D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01D496-E5A3-42F4-98DD-121B5D23A417}"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3C5E04-A0E5-4B9B-8B7A-1E3D63E5FF8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434486D-BF7A-4C6E-B591-823DFCFD64DD}"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FEDD43-9B53-4F61-8F0A-816F991FC63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9B0183D-F2B1-44B4-B492-B17B7A3CFA4F}"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F3B158-F1C3-4AE2-989F-EFDE66F250C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ED8BF5-254A-49D9-8515-0F81F364AEA4}"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1128BF-C032-4351-9997-4D3C23FC5C0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F23B21-68F9-4608-9351-67B2ADBA8193}"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81ACAE-CEE9-49A5-B6DB-876ABE306C1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D90C36-9F58-4AB3-B00C-9E3D266D4D0F}"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2816E5-5617-447C-8768-65E5B426C1D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3A17C73-57D8-4980-AD57-CAF390153739}"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3EB878-DD7D-4A82-B347-8684E632673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2E1120-5041-4FF0-92F6-7A09B6D65245}"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BD3A04-2351-4765-AC11-30CDD25035D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2752534-DD12-4ECD-8882-52AC76EEFD59}"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2D022C-FDF8-40A9-83FD-62A27A79CDE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81809B5-2CF3-4E64-8CFF-F955F36F904E}"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4EEBC2-2E06-4571-9D84-579A7EA7001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02BEDA3-999B-4B72-A702-A62533B8AC62}"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01BC03-6028-431F-983B-737716F812F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AD3ADC6-C193-4AE9-B74D-405B8571359B}"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C23F9C-B048-428E-9EF3-41C70E54EE1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1BC3D6-C974-48A8-8941-B3E568B5C7B9}"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ED2AD7-4831-4641-8C78-55DF7BA7DAA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4B63C4D-1706-4CAB-8070-34ECE24DEE05}"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111873-F852-4020-82BE-1ED945E361D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F3C7C14-30F5-4B3D-992D-923DF2BFACF5}"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D4C9EC-DB73-4CC0-95AB-1C5A1D0D8861}"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B4788A-83A6-4FD7-8C3C-32B8EF0CEB38}"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2826A7-B765-4E68-BBB0-3A1E7F3F5164}"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A98CE1-28C0-4615-B72C-440E72101AB4}"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3EF730-82A1-43FC-92A8-E2A1B73A0E95}"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E0BFCE-BA56-41FE-B1A4-1D7E36345C0C}" type="datetimeFigureOut">
              <a:rPr lang="en-US"/>
              <a:pPr>
                <a:defRPr/>
              </a:pPr>
              <a:t>11/14/2014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8E4E08-F81A-4B2C-B3C3-D9A09FB790A8}"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92160-8E65-4AFE-91C4-7D1FB3F6B105}"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0E716E-B470-451B-B508-50B4E3E6EEF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6B0119E-042A-45A9-BE4F-9A856BB9411C}" type="datetimeFigureOut">
              <a:rPr lang="en-US"/>
              <a:pPr>
                <a:defRPr/>
              </a:pPr>
              <a:t>11/14/2014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D50382-C682-4FEB-84A7-0E95064CA71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8A4D55-95E8-489C-856E-FDB302DA9FB0}" type="datetimeFigureOut">
              <a:rPr lang="en-US"/>
              <a:pPr>
                <a:defRPr/>
              </a:pPr>
              <a:t>11/14/2014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E27AA92-6D51-46F2-98DD-8F62B466EF7D}"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39ED85-B71B-4AB7-8237-F584A0B7009F}"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839001-0FBA-4459-BEFF-F181551BE189}"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E9C09A-3DF5-47CD-9B8B-6824D5152964}"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505ADC-63F7-4264-BF81-3FD09AB480A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D26C6-5E82-4542-9782-4CFFCBB2FE92}"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E8DE0-0CFF-4CE5-AE91-66B9BE1B57E8}"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8422A1-6043-47A7-8F92-6109976E7272}"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D4ECF2-A37E-493F-B591-A76811915958}"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C122BD-1E2A-4F92-B580-D8B799791E89}"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953249-AADD-4AB1-934B-E84C6CCCCA19}"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FB0DA9-9B42-4580-B734-B11B7DBB1866}"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313A7D-B370-4827-A096-66F83CDABD7D}"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F5FE00-0A8E-4D85-AA23-7CEE1B669B8E}"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6A8B29-834E-47C1-80D2-10B32221E7F5}"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6C2053-266D-4279-97B5-62141F863E60}"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252942-A76B-4362-A2A6-68B65F6FA160}"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01AEAC-92E9-4FE1-9A50-110D483D4BAC}"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83B1AD-A728-4675-B727-31201FA5EB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5DA55A-99DA-478C-AE58-5A5E33B8D250}" type="datetimeFigureOut">
              <a:rPr lang="en-US"/>
              <a:pPr>
                <a:defRPr/>
              </a:pPr>
              <a:t>11/14/2014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125E14-F71C-47B3-B50D-5B7CEE10958A}"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293B7BE-FCEF-4836-96EF-934EB57E5EE1}" type="datetimeFigureOut">
              <a:rPr lang="en-US"/>
              <a:pPr>
                <a:defRPr/>
              </a:pPr>
              <a:t>11/14/2014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5FA105-A9C5-4905-AADF-346BBDD7E0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B4EB1F-6FAA-4A6B-A772-A24647BC72AB}" type="datetimeFigureOut">
              <a:rPr lang="en-US"/>
              <a:pPr>
                <a:defRPr/>
              </a:pPr>
              <a:t>11/14/2014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BA0DEF-63F3-4D26-A64E-C290A34782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2613FF-395A-4F5E-89C8-4559F64447C3}" type="datetimeFigureOut">
              <a:rPr lang="en-US"/>
              <a:pPr>
                <a:defRPr/>
              </a:pPr>
              <a:t>11/14/2014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646612-3852-4E3B-920A-BD3C08B189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347295-CF98-42E4-87CE-025F9AB81E84}" type="datetimeFigureOut">
              <a:rPr lang="en-US"/>
              <a:pPr>
                <a:defRPr/>
              </a:pPr>
              <a:t>11/14/2014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A323F9-50EA-4D9C-BFB5-A0393EA896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4331C2-7467-4823-B903-E5E1BCC28497}" type="datetimeFigureOut">
              <a:rPr lang="en-US"/>
              <a:pPr>
                <a:defRPr/>
              </a:pPr>
              <a:t>11/14/2014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F53E89-B604-42BA-B330-6AFD048CA7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4.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5.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6.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7.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8.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6613" y="365125"/>
            <a:ext cx="10488612"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6613" y="1825625"/>
            <a:ext cx="10488612"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6613" y="6356350"/>
            <a:ext cx="2735262"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35A3614-E23C-44C2-99C4-6E16AB36AB43}" type="datetimeFigureOut">
              <a:rPr lang="en-US"/>
              <a:pPr>
                <a:defRPr/>
              </a:pPr>
              <a:t>11/14/2014</a:t>
            </a:fld>
            <a:endParaRPr lang="en-US"/>
          </a:p>
        </p:txBody>
      </p:sp>
      <p:sp>
        <p:nvSpPr>
          <p:cNvPr id="5" name="Footer Placeholder 4"/>
          <p:cNvSpPr>
            <a:spLocks noGrp="1"/>
          </p:cNvSpPr>
          <p:nvPr>
            <p:ph type="ftr" sz="quarter" idx="3"/>
          </p:nvPr>
        </p:nvSpPr>
        <p:spPr>
          <a:xfrm>
            <a:off x="4029075" y="6356350"/>
            <a:ext cx="410368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589963" y="6356350"/>
            <a:ext cx="273526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A2B2CE3-07DE-485D-AE8D-526E2681C8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7" r:id="rId1"/>
    <p:sldLayoutId id="2147484286" r:id="rId2"/>
    <p:sldLayoutId id="2147484285" r:id="rId3"/>
    <p:sldLayoutId id="2147484284" r:id="rId4"/>
    <p:sldLayoutId id="2147484283" r:id="rId5"/>
    <p:sldLayoutId id="2147484282" r:id="rId6"/>
    <p:sldLayoutId id="2147484281" r:id="rId7"/>
    <p:sldLayoutId id="2147484280" r:id="rId8"/>
    <p:sldLayoutId id="2147484279" r:id="rId9"/>
    <p:sldLayoutId id="2147484278" r:id="rId10"/>
    <p:sldLayoutId id="2147484277"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354B29B-603E-45F3-98BC-ADF02FDBAA0A}"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9F934552-6061-4572-A1CC-25F9D7B327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F89E9E2-B7B8-472E-81E9-C5638C5FA3DE}"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E138BC30-77E5-42F9-84E9-25F853B5A5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3AED331-FABF-4105-9EA7-9E7C889C5933}"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0FABED7-3747-4634-A373-1BE41961F7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70F0A8A-78A7-4567-85A6-0DF7494E2152}"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7A548B1B-2E3A-4B72-85E8-610DDADA58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3410A95-6E86-4949-85FE-716E82610391}"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D83085D-51B3-4A90-A02C-92794CD08E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4437C3C-8CEB-49B7-A54F-A69427EE8B9F}"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7B9A11EB-9D11-407D-B873-9360859F8F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2E0524A-A2F7-462E-AF74-B5FA4045A7CF}"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EAB5DDC-3046-451D-93B5-BF428AF97D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4034"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7254249-F270-4DD1-BA9F-D08C527B6AA6}"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7B06FE2-1063-4C2D-AAAC-860410C6AA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6082"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083"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2E5BD1A-7D13-40E7-8C41-2074AE70DC91}"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07A629C-022E-42DD-B3DC-774935D77E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8130"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31"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729E6BC-A3EC-4C6D-A852-FF7597B1A394}"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60AA59C-A690-48C7-B3AF-22907B9B89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DD74DDF-1A51-4A90-A4B9-759B3E945EB4}"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3F9B61F-7955-4746-8E05-D58FD9182D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179"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6201751-BE89-4249-B6DA-CB650806AF1A}"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FA38698-23B4-41EF-9D1D-B2A180A741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52226"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884704E-6ED0-494C-9B73-B19FA77986AA}"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55AA274-C8C8-4C52-BD2D-D3BC131B20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54274"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67D315A-DCF2-4D29-AAD6-ABC9D9021701}"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40B4922-1030-40B6-A808-991FD41A9D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56322"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23"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50292B1-D64E-4DA1-9283-BD32D0B80743}"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633497D-ED42-4F02-83C2-57DDD5F566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58370"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371"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A218EE1-1FE2-4C02-A16E-E31FDBE15C1D}"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F8D9B25-2723-4892-8359-AEDEA59E26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0418"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419"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A1A82B1-1BC8-469C-97CC-AF0A34FBB9D1}"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BDBEDB7-78BD-470F-AE54-0A3A872C38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2466"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89D7A68-666A-4625-B1E9-5FC1F3CB573F}"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7718980-AE4A-469C-BDA8-EFEAEEF6FB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4514"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5"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3271172-9A9F-47DD-9C72-0D6108513E0D}"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EC20A244-CE6C-4F7A-AFFA-AB98E3D04A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6562"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C042DF9-365E-4B2B-985D-03874A7ED7D8}"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E7C11147-37D9-471D-8E67-39FD5461A0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8610"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8611"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9E08E21-6BD0-448F-91BA-E269E1630EA1}"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9ABB15E-AC2D-4621-BCFE-14366AD081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552C140-0DC3-4DC8-81F5-500B33DD251F}"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E43A2DB-A468-430D-B6BC-A63488DAB0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70658"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59"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96A676FE-FF40-4E40-8892-7462D50E3D61}"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E2579C42-A85C-4D8B-8BBC-730E4D56C0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72706"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2707"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AB8F402-FA3D-4F36-A9DC-849D9210371C}"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FA93D12-105A-4EF5-9DC0-DA9506D084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74754"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4755"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E9AF925-B0B6-4F20-BE80-7D1C6C37628D}"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64D506B-5DA5-4CCA-8AD4-FF39053508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CD1F8F6-FAAB-4FC7-8915-54A67EC384C5}"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2B80AFE-D026-40F4-823A-C88420D586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8851"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4C01FFC-E582-446A-83DB-C7A677A1227C}"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DC23F48-7F12-4F68-A5B5-0D0F498991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0898"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0899"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C00ECCC-7BCD-427C-97B1-70B038A9B407}"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05DE17F-3F37-4E7F-B593-FFC9027E66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2946"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2947"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EF53B4D-91D6-464E-AC19-22EF12D8AAA0}"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42CE240-5A1F-4FE6-8C07-3ABB40A655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4994"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4995"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941142F5-9123-42A2-88B4-DC4B4BCCC415}"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4B7CF91-8851-4FD7-81E7-E33232ADB4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7042"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7043"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9D70C40B-B249-418E-9ED4-DADAFCAFA520}"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B24A126-B238-49E0-B8BF-0856588996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9090"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9091"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65B8043-6F50-40C8-9A27-4CBAE7435F32}"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7430CD0-7D22-4F2C-83F9-FBF5F809EA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95A5F2F-FBD8-4EB5-9970-8C3450BFB68D}"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64A09CD-C398-41C6-8394-23D4579E6A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91138"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1139"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30D9D6E-D796-40D9-9415-440F417743B2}"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0085830-7F19-46EF-BF90-E5D345EF88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1D3893E-BC2B-4DE3-8871-55F9F2ECE37C}"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C7C0C0E-6016-4171-877A-90CEAF0A27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AF17CF23-E88C-4618-9749-225BEE0CF2F7}"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249A40C-8318-41E3-AC10-DD5F735436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A1FCD31-1ACE-4613-886E-4710C00E49CB}"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E235418B-131C-4909-88AD-A74CDAE752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ECC586E-3CED-4759-A47C-ECCD0977732B}"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A4A40C5-9CB7-4620-BE40-6C6234732F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Text Placeholder 2"/>
          <p:cNvSpPr>
            <a:spLocks noGrp="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7E514A1-ABC6-4D9E-8DD2-40FA387A8933}" type="datetimeFigureOut">
              <a:rPr lang="en-US"/>
              <a:pPr>
                <a:defRPr/>
              </a:pPr>
              <a:t>11/14/2014</a:t>
            </a:fld>
            <a:endParaRPr lang="en-US"/>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34A4807-E977-472C-A847-D0448C4FF2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imgres?imgurl=http://www.medfordumchurch.org/_images/circuit_rider.gif&amp;imgrefurl=http://www.medfordumchurch.org/information/introduction_to_methodism.html&amp;usg=__ajXr3sT7MFDspsai1rRt2iHAPfo=&amp;h=430&amp;w=395&amp;sz=164&amp;hl=en&amp;start=14&amp;zoom=0&amp;itbs=1&amp;tbnid=g3o-KlPqrCFDmM:&amp;tbnh=126&amp;tbnw=116&amp;prev=/images?q=methodist+circuit+rider&amp;hl=en&amp;safe=active&amp;sa=G&amp;gbv=2&amp;tbs=isch:1" TargetMode="External"/><Relationship Id="rId1" Type="http://schemas.openxmlformats.org/officeDocument/2006/relationships/slideLayout" Target="../slideLayouts/slideLayout35.xml"/><Relationship Id="rId4" Type="http://schemas.openxmlformats.org/officeDocument/2006/relationships/image" Target="http://t2.gstatic.com/images?q=tbn:g3o-KlPqrCFDmM:http://www.medfordumchurch.org/_images/circuit_rider.gi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0.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Box 2"/>
          <p:cNvSpPr txBox="1">
            <a:spLocks noChangeArrowheads="1"/>
          </p:cNvSpPr>
          <p:nvPr/>
        </p:nvSpPr>
        <p:spPr bwMode="auto">
          <a:xfrm>
            <a:off x="1671638" y="304800"/>
            <a:ext cx="8818562" cy="6188075"/>
          </a:xfrm>
          <a:prstGeom prst="rect">
            <a:avLst/>
          </a:prstGeom>
          <a:noFill/>
          <a:ln w="9525">
            <a:noFill/>
            <a:miter lim="800000"/>
            <a:headEnd/>
            <a:tailEnd/>
          </a:ln>
        </p:spPr>
        <p:txBody>
          <a:bodyPr>
            <a:spAutoFit/>
          </a:bodyPr>
          <a:lstStyle/>
          <a:p>
            <a:pPr algn="ctr"/>
            <a:r>
              <a:rPr lang="en-US" sz="4000" b="1">
                <a:solidFill>
                  <a:srgbClr val="000000"/>
                </a:solidFill>
                <a:latin typeface="Calibri" pitchFamily="34" charset="0"/>
              </a:rPr>
              <a:t>Georgia’s Growth and Expansion</a:t>
            </a:r>
          </a:p>
          <a:p>
            <a:pPr algn="ctr"/>
            <a:r>
              <a:rPr lang="en-US" sz="4000" b="1">
                <a:solidFill>
                  <a:srgbClr val="000000"/>
                </a:solidFill>
                <a:latin typeface="Calibri" pitchFamily="34" charset="0"/>
              </a:rPr>
              <a:t/>
            </a:r>
            <a:br>
              <a:rPr lang="en-US" sz="4000" b="1">
                <a:solidFill>
                  <a:srgbClr val="000000"/>
                </a:solidFill>
                <a:latin typeface="Calibri" pitchFamily="34" charset="0"/>
              </a:rPr>
            </a:br>
            <a:endParaRPr lang="en-US" sz="4000" b="1">
              <a:solidFill>
                <a:srgbClr val="000000"/>
              </a:solidFill>
              <a:latin typeface="Calibri" pitchFamily="34" charset="0"/>
            </a:endParaRPr>
          </a:p>
          <a:p>
            <a:pPr algn="ctr"/>
            <a:endParaRPr lang="en-US" sz="4000" b="1">
              <a:solidFill>
                <a:srgbClr val="000000"/>
              </a:solidFill>
              <a:latin typeface="Calibri" pitchFamily="34" charset="0"/>
            </a:endParaRPr>
          </a:p>
          <a:p>
            <a:pPr algn="ctr"/>
            <a:endParaRPr lang="en-US" sz="4000" b="1">
              <a:solidFill>
                <a:srgbClr val="000000"/>
              </a:solidFill>
              <a:latin typeface="Calibri" pitchFamily="34" charset="0"/>
            </a:endParaRPr>
          </a:p>
          <a:p>
            <a:pPr algn="ctr"/>
            <a:endParaRPr lang="en-US" sz="4000" b="1">
              <a:solidFill>
                <a:srgbClr val="000000"/>
              </a:solidFill>
              <a:latin typeface="Calibri" pitchFamily="34" charset="0"/>
            </a:endParaRPr>
          </a:p>
          <a:p>
            <a:pPr algn="ctr"/>
            <a:endParaRPr lang="en-US" sz="4000" b="1">
              <a:solidFill>
                <a:srgbClr val="000000"/>
              </a:solidFill>
              <a:latin typeface="Calibri" pitchFamily="34" charset="0"/>
            </a:endParaRPr>
          </a:p>
          <a:p>
            <a:pPr algn="ctr"/>
            <a:endParaRPr lang="en-US" sz="4000" b="1">
              <a:solidFill>
                <a:srgbClr val="000000"/>
              </a:solidFill>
              <a:latin typeface="Calibri" pitchFamily="34" charset="0"/>
            </a:endParaRPr>
          </a:p>
          <a:p>
            <a:pPr algn="ctr"/>
            <a:r>
              <a:rPr lang="en-US" sz="4000" b="1">
                <a:solidFill>
                  <a:srgbClr val="000000"/>
                </a:solidFill>
                <a:latin typeface="Calibri" pitchFamily="34" charset="0"/>
              </a:rPr>
              <a:t>Including the Forced Removal of the Creek and Cherokee Indians</a:t>
            </a:r>
          </a:p>
        </p:txBody>
      </p:sp>
      <p:pic>
        <p:nvPicPr>
          <p:cNvPr id="94210" name="Picture 3"/>
          <p:cNvPicPr>
            <a:picLocks noChangeAspect="1"/>
          </p:cNvPicPr>
          <p:nvPr/>
        </p:nvPicPr>
        <p:blipFill>
          <a:blip r:embed="rId3"/>
          <a:srcRect/>
          <a:stretch>
            <a:fillRect/>
          </a:stretch>
        </p:blipFill>
        <p:spPr bwMode="auto">
          <a:xfrm>
            <a:off x="3700463" y="1143000"/>
            <a:ext cx="4760912" cy="40005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038" y="2130425"/>
            <a:ext cx="7751762" cy="1755775"/>
          </a:xfrm>
        </p:spPr>
        <p:txBody>
          <a:bodyPr>
            <a:normAutofit/>
          </a:bodyPr>
          <a:lstStyle/>
          <a:p>
            <a:pPr eaLnBrk="1" hangingPunct="1"/>
            <a:r>
              <a:rPr lang="en-US" sz="4000" b="1" smtClean="0"/>
              <a:t>What two Georgia cities served as the state’s capital in the late 1700s?</a:t>
            </a:r>
            <a:br>
              <a:rPr lang="en-US" sz="4000" b="1" smtClean="0"/>
            </a:br>
            <a:r>
              <a:rPr lang="en-US" sz="4000" b="1" smtClean="0"/>
              <a:t>Augusta and Louisville</a:t>
            </a:r>
          </a:p>
        </p:txBody>
      </p:sp>
      <p:pic>
        <p:nvPicPr>
          <p:cNvPr id="103426" name="Picture 2" descr="250px-Savannah_GA.jpg"/>
          <p:cNvPicPr>
            <a:picLocks noChangeAspect="1" noChangeArrowheads="1"/>
          </p:cNvPicPr>
          <p:nvPr/>
        </p:nvPicPr>
        <p:blipFill>
          <a:blip r:embed="rId2"/>
          <a:srcRect/>
          <a:stretch>
            <a:fillRect/>
          </a:stretch>
        </p:blipFill>
        <p:spPr bwMode="auto">
          <a:xfrm>
            <a:off x="2887663" y="238125"/>
            <a:ext cx="2509837" cy="1830388"/>
          </a:xfrm>
          <a:prstGeom prst="rect">
            <a:avLst/>
          </a:prstGeom>
          <a:noFill/>
          <a:ln w="9525">
            <a:noFill/>
            <a:miter lim="800000"/>
            <a:headEnd/>
            <a:tailEnd/>
          </a:ln>
        </p:spPr>
      </p:pic>
      <p:pic>
        <p:nvPicPr>
          <p:cNvPr id="103427" name="Picture 4" descr="augusta038ku6.jpg"/>
          <p:cNvPicPr>
            <a:picLocks noChangeAspect="1" noChangeArrowheads="1"/>
          </p:cNvPicPr>
          <p:nvPr/>
        </p:nvPicPr>
        <p:blipFill>
          <a:blip r:embed="rId3"/>
          <a:srcRect/>
          <a:stretch>
            <a:fillRect/>
          </a:stretch>
        </p:blipFill>
        <p:spPr bwMode="auto">
          <a:xfrm>
            <a:off x="6211888" y="238125"/>
            <a:ext cx="2757487" cy="183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ctrTitle"/>
          </p:nvPr>
        </p:nvSpPr>
        <p:spPr>
          <a:xfrm>
            <a:off x="533400" y="1254125"/>
            <a:ext cx="7751763" cy="2209800"/>
          </a:xfrm>
        </p:spPr>
        <p:txBody>
          <a:bodyPr/>
          <a:lstStyle/>
          <a:p>
            <a:pPr eaLnBrk="1" hangingPunct="1"/>
            <a:r>
              <a:rPr lang="en-US" sz="4000" b="1" smtClean="0"/>
              <a:t>Which statement best describes a “land grant university”?</a:t>
            </a:r>
            <a:br>
              <a:rPr lang="en-US" sz="4000" b="1" smtClean="0"/>
            </a:br>
            <a:r>
              <a:rPr lang="en-US" sz="4000" b="1" smtClean="0"/>
              <a:t>It is where the federal government donates land. In this case it donated land to the University of Georgia-1785</a:t>
            </a:r>
            <a:br>
              <a:rPr lang="en-US" sz="4000" b="1" smtClean="0"/>
            </a:br>
            <a:endParaRPr lang="en-US" sz="4000" b="1" smtClean="0"/>
          </a:p>
        </p:txBody>
      </p:sp>
      <p:pic>
        <p:nvPicPr>
          <p:cNvPr id="104450" name="Picture 10" descr="Uncle Sam_School"/>
          <p:cNvPicPr>
            <a:picLocks noChangeAspect="1" noChangeArrowheads="1"/>
          </p:cNvPicPr>
          <p:nvPr/>
        </p:nvPicPr>
        <p:blipFill>
          <a:blip r:embed="rId2">
            <a:grayscl/>
          </a:blip>
          <a:srcRect/>
          <a:stretch>
            <a:fillRect/>
          </a:stretch>
        </p:blipFill>
        <p:spPr bwMode="auto">
          <a:xfrm>
            <a:off x="8397875" y="2655888"/>
            <a:ext cx="33528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ctrTitle"/>
          </p:nvPr>
        </p:nvSpPr>
        <p:spPr>
          <a:xfrm>
            <a:off x="1503363" y="1235075"/>
            <a:ext cx="7751762" cy="2209800"/>
          </a:xfrm>
        </p:spPr>
        <p:txBody>
          <a:bodyPr/>
          <a:lstStyle/>
          <a:p>
            <a:pPr eaLnBrk="1" hangingPunct="1"/>
            <a:r>
              <a:rPr lang="en-US" sz="4000" b="1" smtClean="0"/>
              <a:t>What was George Gist’s (Sequoyah) major contribution to Cherokee culture?</a:t>
            </a:r>
            <a:br>
              <a:rPr lang="en-US" sz="4000" b="1" smtClean="0"/>
            </a:br>
            <a:r>
              <a:rPr lang="en-US" sz="4000" b="1" smtClean="0"/>
              <a:t>He created a syllabary for the Cherokee. This made the Cherokee the first to have a witten language. </a:t>
            </a:r>
          </a:p>
        </p:txBody>
      </p:sp>
      <p:pic>
        <p:nvPicPr>
          <p:cNvPr id="105474" name="Picture 3" descr="sequoyah.gif"/>
          <p:cNvPicPr>
            <a:picLocks noChangeAspect="1" noChangeArrowheads="1"/>
          </p:cNvPicPr>
          <p:nvPr/>
        </p:nvPicPr>
        <p:blipFill>
          <a:blip r:embed="rId2">
            <a:grayscl/>
          </a:blip>
          <a:srcRect/>
          <a:stretch>
            <a:fillRect/>
          </a:stretch>
        </p:blipFill>
        <p:spPr bwMode="auto">
          <a:xfrm>
            <a:off x="8782050" y="3429000"/>
            <a:ext cx="3090863"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ctrTitle"/>
          </p:nvPr>
        </p:nvSpPr>
        <p:spPr>
          <a:xfrm>
            <a:off x="1900238" y="838200"/>
            <a:ext cx="8361362" cy="1470025"/>
          </a:xfrm>
        </p:spPr>
        <p:txBody>
          <a:bodyPr/>
          <a:lstStyle/>
          <a:p>
            <a:pPr eaLnBrk="1" hangingPunct="1"/>
            <a:r>
              <a:rPr lang="en-US" sz="4000" b="1" smtClean="0"/>
              <a:t>What discovery on Cherokee land led to their final removal from Georgia?</a:t>
            </a:r>
            <a:br>
              <a:rPr lang="en-US" sz="4000" b="1" smtClean="0"/>
            </a:br>
            <a:r>
              <a:rPr lang="en-US" sz="4000" b="1" smtClean="0"/>
              <a:t/>
            </a:r>
            <a:br>
              <a:rPr lang="en-US" sz="4000" b="1" smtClean="0"/>
            </a:br>
            <a:r>
              <a:rPr lang="en-US" sz="4000" b="1" smtClean="0"/>
              <a:t>The discovery of gold in Dahlonega led to the removal of the Cherokee.</a:t>
            </a:r>
          </a:p>
        </p:txBody>
      </p:sp>
      <p:pic>
        <p:nvPicPr>
          <p:cNvPr id="25603" name="Picture 4" descr="Bags of Gold"/>
          <p:cNvPicPr>
            <a:picLocks noChangeAspect="1" noChangeArrowheads="1"/>
          </p:cNvPicPr>
          <p:nvPr/>
        </p:nvPicPr>
        <p:blipFill>
          <a:blip r:embed="rId2"/>
          <a:srcRect/>
          <a:stretch>
            <a:fillRect/>
          </a:stretch>
        </p:blipFill>
        <p:spPr bwMode="auto">
          <a:xfrm>
            <a:off x="5245100" y="2590800"/>
            <a:ext cx="2052638" cy="1522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wipe(down)">
                                      <p:cBhvr>
                                        <p:cTn id="7" dur="580">
                                          <p:stCondLst>
                                            <p:cond delay="0"/>
                                          </p:stCondLst>
                                        </p:cTn>
                                        <p:tgtEl>
                                          <p:spTgt spid="25603"/>
                                        </p:tgtEl>
                                      </p:cBhvr>
                                    </p:animEffect>
                                    <p:anim calcmode="lin" valueType="num">
                                      <p:cBhvr>
                                        <p:cTn id="8" dur="1822" tmFilter="0,0; 0.14,0.36; 0.43,0.73; 0.71,0.91; 1.0,1.0">
                                          <p:stCondLst>
                                            <p:cond delay="0"/>
                                          </p:stCondLst>
                                        </p:cTn>
                                        <p:tgtEl>
                                          <p:spTgt spid="2560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60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60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60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603"/>
                                        </p:tgtEl>
                                        <p:attrNameLst>
                                          <p:attrName>ppt_y</p:attrName>
                                        </p:attrNameLst>
                                      </p:cBhvr>
                                      <p:tavLst>
                                        <p:tav tm="0" fmla="#ppt_y-sin(pi*$)/81">
                                          <p:val>
                                            <p:fltVal val="0"/>
                                          </p:val>
                                        </p:tav>
                                        <p:tav tm="100000">
                                          <p:val>
                                            <p:fltVal val="1"/>
                                          </p:val>
                                        </p:tav>
                                      </p:tavLst>
                                    </p:anim>
                                    <p:animScale>
                                      <p:cBhvr>
                                        <p:cTn id="13" dur="26">
                                          <p:stCondLst>
                                            <p:cond delay="650"/>
                                          </p:stCondLst>
                                        </p:cTn>
                                        <p:tgtEl>
                                          <p:spTgt spid="25603"/>
                                        </p:tgtEl>
                                      </p:cBhvr>
                                      <p:to x="100000" y="60000"/>
                                    </p:animScale>
                                    <p:animScale>
                                      <p:cBhvr>
                                        <p:cTn id="14" dur="166" decel="50000">
                                          <p:stCondLst>
                                            <p:cond delay="676"/>
                                          </p:stCondLst>
                                        </p:cTn>
                                        <p:tgtEl>
                                          <p:spTgt spid="25603"/>
                                        </p:tgtEl>
                                      </p:cBhvr>
                                      <p:to x="100000" y="100000"/>
                                    </p:animScale>
                                    <p:animScale>
                                      <p:cBhvr>
                                        <p:cTn id="15" dur="26">
                                          <p:stCondLst>
                                            <p:cond delay="1312"/>
                                          </p:stCondLst>
                                        </p:cTn>
                                        <p:tgtEl>
                                          <p:spTgt spid="25603"/>
                                        </p:tgtEl>
                                      </p:cBhvr>
                                      <p:to x="100000" y="80000"/>
                                    </p:animScale>
                                    <p:animScale>
                                      <p:cBhvr>
                                        <p:cTn id="16" dur="166" decel="50000">
                                          <p:stCondLst>
                                            <p:cond delay="1338"/>
                                          </p:stCondLst>
                                        </p:cTn>
                                        <p:tgtEl>
                                          <p:spTgt spid="25603"/>
                                        </p:tgtEl>
                                      </p:cBhvr>
                                      <p:to x="100000" y="100000"/>
                                    </p:animScale>
                                    <p:animScale>
                                      <p:cBhvr>
                                        <p:cTn id="17" dur="26">
                                          <p:stCondLst>
                                            <p:cond delay="1642"/>
                                          </p:stCondLst>
                                        </p:cTn>
                                        <p:tgtEl>
                                          <p:spTgt spid="25603"/>
                                        </p:tgtEl>
                                      </p:cBhvr>
                                      <p:to x="100000" y="90000"/>
                                    </p:animScale>
                                    <p:animScale>
                                      <p:cBhvr>
                                        <p:cTn id="18" dur="166" decel="50000">
                                          <p:stCondLst>
                                            <p:cond delay="1668"/>
                                          </p:stCondLst>
                                        </p:cTn>
                                        <p:tgtEl>
                                          <p:spTgt spid="25603"/>
                                        </p:tgtEl>
                                      </p:cBhvr>
                                      <p:to x="100000" y="100000"/>
                                    </p:animScale>
                                    <p:animScale>
                                      <p:cBhvr>
                                        <p:cTn id="19" dur="26">
                                          <p:stCondLst>
                                            <p:cond delay="1808"/>
                                          </p:stCondLst>
                                        </p:cTn>
                                        <p:tgtEl>
                                          <p:spTgt spid="25603"/>
                                        </p:tgtEl>
                                      </p:cBhvr>
                                      <p:to x="100000" y="95000"/>
                                    </p:animScale>
                                    <p:animScale>
                                      <p:cBhvr>
                                        <p:cTn id="20" dur="166" decel="50000">
                                          <p:stCondLst>
                                            <p:cond delay="1834"/>
                                          </p:stCondLst>
                                        </p:cTn>
                                        <p:tgtEl>
                                          <p:spTgt spid="2560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ctrTitle"/>
          </p:nvPr>
        </p:nvSpPr>
        <p:spPr>
          <a:xfrm>
            <a:off x="1014413" y="1700213"/>
            <a:ext cx="7751762" cy="1470025"/>
          </a:xfrm>
        </p:spPr>
        <p:txBody>
          <a:bodyPr/>
          <a:lstStyle/>
          <a:p>
            <a:pPr eaLnBrk="1" hangingPunct="1"/>
            <a:r>
              <a:rPr lang="en-US" sz="4000" b="1" smtClean="0"/>
              <a:t>What was the name of the first Native American newspaper?</a:t>
            </a:r>
            <a:br>
              <a:rPr lang="en-US" sz="4000" b="1" smtClean="0"/>
            </a:br>
            <a:r>
              <a:rPr lang="en-US" sz="4000" b="1" smtClean="0"/>
              <a:t>The first native American newspaper was called the Cherokee Phoenix, and it was published in both Cherokee and English.</a:t>
            </a:r>
          </a:p>
        </p:txBody>
      </p:sp>
      <p:pic>
        <p:nvPicPr>
          <p:cNvPr id="107522" name="Picture 3" descr="DSCN4275"/>
          <p:cNvPicPr>
            <a:picLocks noChangeAspect="1" noChangeArrowheads="1"/>
          </p:cNvPicPr>
          <p:nvPr/>
        </p:nvPicPr>
        <p:blipFill>
          <a:blip r:embed="rId2"/>
          <a:srcRect/>
          <a:stretch>
            <a:fillRect/>
          </a:stretch>
        </p:blipFill>
        <p:spPr bwMode="auto">
          <a:xfrm>
            <a:off x="8501063" y="4175125"/>
            <a:ext cx="3290887" cy="247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ctrTitle"/>
          </p:nvPr>
        </p:nvSpPr>
        <p:spPr>
          <a:xfrm>
            <a:off x="2205038" y="457200"/>
            <a:ext cx="7751762" cy="1470025"/>
          </a:xfrm>
        </p:spPr>
        <p:txBody>
          <a:bodyPr/>
          <a:lstStyle/>
          <a:p>
            <a:pPr eaLnBrk="1" hangingPunct="1"/>
            <a:r>
              <a:rPr lang="en-US" sz="4000" b="1" smtClean="0"/>
              <a:t>Where was the permanent Cherokee capital located?</a:t>
            </a:r>
            <a:br>
              <a:rPr lang="en-US" sz="4000" b="1" smtClean="0"/>
            </a:br>
            <a:r>
              <a:rPr lang="en-US" sz="4000" b="1" smtClean="0"/>
              <a:t>The permanent capital was called New Echota</a:t>
            </a:r>
          </a:p>
        </p:txBody>
      </p:sp>
      <p:pic>
        <p:nvPicPr>
          <p:cNvPr id="24579" name="Picture 1" descr="DSCN4334.JPG"/>
          <p:cNvPicPr>
            <a:picLocks noChangeAspect="1"/>
          </p:cNvPicPr>
          <p:nvPr/>
        </p:nvPicPr>
        <p:blipFill>
          <a:blip r:embed="rId2"/>
          <a:srcRect/>
          <a:stretch>
            <a:fillRect/>
          </a:stretch>
        </p:blipFill>
        <p:spPr bwMode="auto">
          <a:xfrm>
            <a:off x="4179888" y="2057400"/>
            <a:ext cx="4484687" cy="3371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ppt_w</p:attrName>
                                        </p:attrNameLst>
                                      </p:cBhvr>
                                      <p:tavLst>
                                        <p:tav tm="0">
                                          <p:val>
                                            <p:fltVal val="0"/>
                                          </p:val>
                                        </p:tav>
                                        <p:tav tm="100000">
                                          <p:val>
                                            <p:strVal val="#ppt_w"/>
                                          </p:val>
                                        </p:tav>
                                      </p:tavLst>
                                    </p:anim>
                                    <p:anim calcmode="lin" valueType="num">
                                      <p:cBhvr>
                                        <p:cTn id="8" dur="500" fill="hold"/>
                                        <p:tgtEl>
                                          <p:spTgt spid="24579"/>
                                        </p:tgtEl>
                                        <p:attrNameLst>
                                          <p:attrName>ppt_h</p:attrName>
                                        </p:attrNameLst>
                                      </p:cBhvr>
                                      <p:tavLst>
                                        <p:tav tm="0">
                                          <p:val>
                                            <p:fltVal val="0"/>
                                          </p:val>
                                        </p:tav>
                                        <p:tav tm="100000">
                                          <p:val>
                                            <p:strVal val="#ppt_h"/>
                                          </p:val>
                                        </p:tav>
                                      </p:tavLst>
                                    </p:anim>
                                    <p:animEffect transition="in" filter="fade">
                                      <p:cBhvr>
                                        <p:cTn id="9"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ctrTitle"/>
          </p:nvPr>
        </p:nvSpPr>
        <p:spPr>
          <a:xfrm>
            <a:off x="2128838" y="457200"/>
            <a:ext cx="7753350" cy="2133600"/>
          </a:xfrm>
        </p:spPr>
        <p:txBody>
          <a:bodyPr/>
          <a:lstStyle/>
          <a:p>
            <a:pPr eaLnBrk="1" hangingPunct="1"/>
            <a:r>
              <a:rPr lang="en-US" sz="4000" b="1" smtClean="0"/>
              <a:t>What name was given to the forced removal of the Cherokee from Georgia?</a:t>
            </a:r>
            <a:br>
              <a:rPr lang="en-US" sz="4000" b="1" smtClean="0"/>
            </a:br>
            <a:r>
              <a:rPr lang="en-US" sz="4000" b="1" smtClean="0"/>
              <a:t>It was called the Trial of tears</a:t>
            </a:r>
          </a:p>
        </p:txBody>
      </p:sp>
      <p:pic>
        <p:nvPicPr>
          <p:cNvPr id="109570" name="Picture 0" descr="Trail of Tears.bmp"/>
          <p:cNvPicPr>
            <a:picLocks noChangeAspect="1" noChangeArrowheads="1"/>
          </p:cNvPicPr>
          <p:nvPr/>
        </p:nvPicPr>
        <p:blipFill>
          <a:blip r:embed="rId2">
            <a:grayscl/>
          </a:blip>
          <a:srcRect/>
          <a:stretch>
            <a:fillRect/>
          </a:stretch>
        </p:blipFill>
        <p:spPr bwMode="auto">
          <a:xfrm>
            <a:off x="4408488" y="2667000"/>
            <a:ext cx="3192462" cy="239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8838" y="914400"/>
            <a:ext cx="7753350" cy="2971800"/>
          </a:xfrm>
        </p:spPr>
        <p:txBody>
          <a:bodyPr>
            <a:normAutofit/>
          </a:bodyPr>
          <a:lstStyle/>
          <a:p>
            <a:pPr eaLnBrk="1" hangingPunct="1"/>
            <a:r>
              <a:rPr lang="en-US" sz="4000" b="1" smtClean="0"/>
              <a:t>What Congressional legislation allowed Georgia to push the Creek and the Cherokee out of the state and to seize their lands? </a:t>
            </a:r>
            <a:br>
              <a:rPr lang="en-US" sz="4000" b="1" smtClean="0"/>
            </a:br>
            <a:r>
              <a:rPr lang="en-US" sz="4000" b="1" smtClean="0"/>
              <a:t>The Indian Removal act of 1830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038" y="990600"/>
            <a:ext cx="7751762" cy="2514600"/>
          </a:xfrm>
        </p:spPr>
        <p:txBody>
          <a:bodyPr>
            <a:normAutofit/>
          </a:bodyPr>
          <a:lstStyle/>
          <a:p>
            <a:pPr eaLnBrk="1" hangingPunct="1"/>
            <a:r>
              <a:rPr lang="en-US" sz="4000" b="1" smtClean="0"/>
              <a:t>In 1830 what requirement did the Georgia legislature set on whites who lived on Cherokee lands?</a:t>
            </a:r>
            <a:br>
              <a:rPr lang="en-US" sz="4000" b="1" smtClean="0"/>
            </a:br>
            <a:r>
              <a:rPr lang="en-US" sz="4000" b="1" smtClean="0"/>
              <a:t>That they had to say an oath of allegiance to the governor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ctrTitle"/>
          </p:nvPr>
        </p:nvSpPr>
        <p:spPr>
          <a:xfrm>
            <a:off x="2205038" y="609600"/>
            <a:ext cx="7751762" cy="2362200"/>
          </a:xfrm>
        </p:spPr>
        <p:txBody>
          <a:bodyPr/>
          <a:lstStyle/>
          <a:p>
            <a:pPr eaLnBrk="1" hangingPunct="1"/>
            <a:r>
              <a:rPr lang="en-US" sz="4000" b="1" smtClean="0"/>
              <a:t>According to the map, what was the western boundary of the Louisiana Purchase?</a:t>
            </a:r>
            <a:br>
              <a:rPr lang="en-US" sz="4000" b="1" smtClean="0"/>
            </a:br>
            <a:r>
              <a:rPr lang="en-US" sz="4000" b="1" smtClean="0"/>
              <a:t>The Rocky Mt.</a:t>
            </a:r>
          </a:p>
        </p:txBody>
      </p:sp>
      <p:pic>
        <p:nvPicPr>
          <p:cNvPr id="112642" name="Picture 2"/>
          <p:cNvPicPr>
            <a:picLocks noChangeAspect="1" noChangeArrowheads="1"/>
          </p:cNvPicPr>
          <p:nvPr/>
        </p:nvPicPr>
        <p:blipFill>
          <a:blip r:embed="rId2">
            <a:lum contrast="14000"/>
            <a:grayscl/>
          </a:blip>
          <a:srcRect/>
          <a:stretch>
            <a:fillRect/>
          </a:stretch>
        </p:blipFill>
        <p:spPr bwMode="auto">
          <a:xfrm>
            <a:off x="4484688" y="3048000"/>
            <a:ext cx="3221037"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1" descr="Cotton Production Graph.jpg"/>
          <p:cNvPicPr>
            <a:picLocks noChangeAspect="1"/>
          </p:cNvPicPr>
          <p:nvPr/>
        </p:nvPicPr>
        <p:blipFill>
          <a:blip r:embed="rId2"/>
          <a:srcRect/>
          <a:stretch>
            <a:fillRect/>
          </a:stretch>
        </p:blipFill>
        <p:spPr bwMode="auto">
          <a:xfrm>
            <a:off x="1747838" y="144463"/>
            <a:ext cx="5245100" cy="6332537"/>
          </a:xfrm>
          <a:prstGeom prst="rect">
            <a:avLst/>
          </a:prstGeom>
          <a:noFill/>
          <a:ln w="9525">
            <a:noFill/>
            <a:miter lim="800000"/>
            <a:headEnd/>
            <a:tailEnd/>
          </a:ln>
        </p:spPr>
      </p:pic>
      <p:sp>
        <p:nvSpPr>
          <p:cNvPr id="95234" name="Text Box 5"/>
          <p:cNvSpPr txBox="1">
            <a:spLocks noChangeArrowheads="1"/>
          </p:cNvSpPr>
          <p:nvPr/>
        </p:nvSpPr>
        <p:spPr bwMode="auto">
          <a:xfrm>
            <a:off x="7524750" y="457200"/>
            <a:ext cx="2813050" cy="4791075"/>
          </a:xfrm>
          <a:prstGeom prst="rect">
            <a:avLst/>
          </a:prstGeom>
          <a:noFill/>
          <a:ln w="9525">
            <a:noFill/>
            <a:miter lim="800000"/>
            <a:headEnd/>
            <a:tailEnd/>
          </a:ln>
        </p:spPr>
        <p:txBody>
          <a:bodyPr>
            <a:spAutoFit/>
          </a:bodyPr>
          <a:lstStyle/>
          <a:p>
            <a:pPr>
              <a:spcBef>
                <a:spcPct val="50000"/>
              </a:spcBef>
            </a:pPr>
            <a:r>
              <a:rPr lang="en-US" sz="2800" b="1">
                <a:solidFill>
                  <a:srgbClr val="000000"/>
                </a:solidFill>
                <a:latin typeface="Calibri" pitchFamily="34" charset="0"/>
              </a:rPr>
              <a:t>What is the correlation between cotton production and the growth of slavery?</a:t>
            </a:r>
          </a:p>
          <a:p>
            <a:pPr>
              <a:spcBef>
                <a:spcPct val="50000"/>
              </a:spcBef>
            </a:pPr>
            <a:endParaRPr lang="en-US" sz="2800" b="1">
              <a:solidFill>
                <a:srgbClr val="000000"/>
              </a:solidFill>
              <a:latin typeface="Calibri" pitchFamily="34" charset="0"/>
            </a:endParaRPr>
          </a:p>
          <a:p>
            <a:pPr>
              <a:spcBef>
                <a:spcPct val="50000"/>
              </a:spcBef>
            </a:pPr>
            <a:r>
              <a:rPr lang="en-US" sz="2800" b="1">
                <a:solidFill>
                  <a:srgbClr val="000000"/>
                </a:solidFill>
                <a:latin typeface="Calibri" pitchFamily="34" charset="0"/>
              </a:rPr>
              <a:t>They are both steadily increasing.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ctrTitle"/>
          </p:nvPr>
        </p:nvSpPr>
        <p:spPr>
          <a:xfrm>
            <a:off x="2205038" y="838200"/>
            <a:ext cx="7751762" cy="2209800"/>
          </a:xfrm>
        </p:spPr>
        <p:txBody>
          <a:bodyPr/>
          <a:lstStyle/>
          <a:p>
            <a:pPr eaLnBrk="1" hangingPunct="1"/>
            <a:r>
              <a:rPr lang="en-US" sz="4000" b="1" smtClean="0"/>
              <a:t>According to the map, what was the eastern boundary of the Louisiana Purchase?</a:t>
            </a:r>
            <a:br>
              <a:rPr lang="en-US" sz="4000" b="1" smtClean="0"/>
            </a:br>
            <a:r>
              <a:rPr lang="en-US" sz="4000" b="1" smtClean="0"/>
              <a:t>Mississippi river</a:t>
            </a:r>
          </a:p>
        </p:txBody>
      </p:sp>
      <p:pic>
        <p:nvPicPr>
          <p:cNvPr id="113666" name="Picture 2"/>
          <p:cNvPicPr>
            <a:picLocks noChangeAspect="1" noChangeArrowheads="1"/>
          </p:cNvPicPr>
          <p:nvPr/>
        </p:nvPicPr>
        <p:blipFill>
          <a:blip r:embed="rId2">
            <a:lum contrast="14000"/>
            <a:grayscl/>
          </a:blip>
          <a:srcRect/>
          <a:stretch>
            <a:fillRect/>
          </a:stretch>
        </p:blipFill>
        <p:spPr bwMode="auto">
          <a:xfrm>
            <a:off x="4484688" y="3200400"/>
            <a:ext cx="3221037"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ctrTitle"/>
          </p:nvPr>
        </p:nvSpPr>
        <p:spPr>
          <a:xfrm>
            <a:off x="1671638" y="838200"/>
            <a:ext cx="8818562" cy="2209800"/>
          </a:xfrm>
        </p:spPr>
        <p:txBody>
          <a:bodyPr/>
          <a:lstStyle/>
          <a:p>
            <a:pPr eaLnBrk="1" hangingPunct="1"/>
            <a:r>
              <a:rPr lang="en-US" sz="4000" b="1" smtClean="0"/>
              <a:t>What did Chief Justice John Marshall and the U.S. Supreme Court decide in </a:t>
            </a:r>
            <a:r>
              <a:rPr lang="en-US" sz="4000" b="1" i="1" smtClean="0"/>
              <a:t>Worcester v. Georgia</a:t>
            </a:r>
            <a:r>
              <a:rPr lang="en-US" sz="4000" b="1" smtClean="0"/>
              <a:t>?</a:t>
            </a:r>
            <a:br>
              <a:rPr lang="en-US" sz="4000" b="1" smtClean="0"/>
            </a:br>
            <a:r>
              <a:rPr lang="en-US" sz="4000" b="1" smtClean="0"/>
              <a:t>He said that the Georgia laws do not apply to the Cherokee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ctrTitle"/>
          </p:nvPr>
        </p:nvSpPr>
        <p:spPr>
          <a:xfrm>
            <a:off x="2074863" y="2011363"/>
            <a:ext cx="7751762" cy="2133600"/>
          </a:xfrm>
        </p:spPr>
        <p:txBody>
          <a:bodyPr/>
          <a:lstStyle/>
          <a:p>
            <a:pPr eaLnBrk="1" hangingPunct="1"/>
            <a:r>
              <a:rPr lang="en-US" sz="4000" b="1" smtClean="0"/>
              <a:t>What was the U.S. Supreme Court case </a:t>
            </a:r>
            <a:r>
              <a:rPr lang="en-US" sz="4000" b="1" i="1" smtClean="0"/>
              <a:t>Worcester v. Georgia </a:t>
            </a:r>
            <a:r>
              <a:rPr lang="en-US" sz="4000" b="1" smtClean="0"/>
              <a:t>about?</a:t>
            </a:r>
            <a:br>
              <a:rPr lang="en-US" sz="4000" b="1" smtClean="0"/>
            </a:br>
            <a:r>
              <a:rPr lang="en-US" sz="4000" b="1" smtClean="0"/>
              <a:t>Missionaries that lived in the Cherokee territories refused to sign the oath. These missionaries helped fight for the wrights of the Cherokee. They were sent to jail and then the case was taken to the supreme court.</a:t>
            </a:r>
          </a:p>
        </p:txBody>
      </p:sp>
      <p:pic>
        <p:nvPicPr>
          <p:cNvPr id="115714" name="Picture 2" descr="Samual Worchester.gif"/>
          <p:cNvPicPr>
            <a:picLocks noChangeAspect="1" noChangeArrowheads="1"/>
          </p:cNvPicPr>
          <p:nvPr/>
        </p:nvPicPr>
        <p:blipFill>
          <a:blip r:embed="rId2"/>
          <a:srcRect/>
          <a:stretch>
            <a:fillRect/>
          </a:stretch>
        </p:blipFill>
        <p:spPr bwMode="auto">
          <a:xfrm>
            <a:off x="9885363" y="4135438"/>
            <a:ext cx="193357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038" y="609600"/>
            <a:ext cx="7751762" cy="1752600"/>
          </a:xfrm>
        </p:spPr>
        <p:txBody>
          <a:bodyPr>
            <a:normAutofit/>
          </a:bodyPr>
          <a:lstStyle/>
          <a:p>
            <a:pPr eaLnBrk="1" hangingPunct="1"/>
            <a:r>
              <a:rPr lang="en-US" sz="4000" b="1" smtClean="0"/>
              <a:t>According to the map, in what states was the Cherokee Nation located?</a:t>
            </a:r>
            <a:br>
              <a:rPr lang="en-US" sz="4000" b="1" smtClean="0"/>
            </a:br>
            <a:r>
              <a:rPr lang="en-US" sz="4000" b="1" smtClean="0"/>
              <a:t>Georgia, Alabama, Tennessee, North Carolina</a:t>
            </a:r>
          </a:p>
        </p:txBody>
      </p:sp>
      <p:pic>
        <p:nvPicPr>
          <p:cNvPr id="116738" name="Picture 2"/>
          <p:cNvPicPr>
            <a:picLocks noChangeAspect="1" noChangeArrowheads="1"/>
          </p:cNvPicPr>
          <p:nvPr/>
        </p:nvPicPr>
        <p:blipFill>
          <a:blip r:embed="rId2"/>
          <a:srcRect l="4645" t="20232"/>
          <a:stretch>
            <a:fillRect/>
          </a:stretch>
        </p:blipFill>
        <p:spPr bwMode="auto">
          <a:xfrm>
            <a:off x="2501900" y="3032125"/>
            <a:ext cx="60325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038" y="762000"/>
            <a:ext cx="7751762" cy="2590800"/>
          </a:xfrm>
        </p:spPr>
        <p:txBody>
          <a:bodyPr>
            <a:normAutofit/>
          </a:bodyPr>
          <a:lstStyle/>
          <a:p>
            <a:pPr eaLnBrk="1" hangingPunct="1"/>
            <a:r>
              <a:rPr lang="en-US" sz="4000" b="1" smtClean="0"/>
              <a:t>What were ministers called who traveled from town to town preaching on different days in different communities in order to start churches on the frontier?</a:t>
            </a:r>
            <a:br>
              <a:rPr lang="en-US" sz="4000" b="1" smtClean="0"/>
            </a:br>
            <a:r>
              <a:rPr lang="en-US" sz="4000" b="1" smtClean="0"/>
              <a:t>They were called the circuit riders</a:t>
            </a:r>
          </a:p>
        </p:txBody>
      </p:sp>
      <p:pic>
        <p:nvPicPr>
          <p:cNvPr id="117762" name="Picture 9" descr="http://t2.gstatic.com/images?q=tbn:g3o-KlPqrCFDmM:http://www.medfordumchurch.org/_images/circuit_rider.gif">
            <a:hlinkClick r:id="rId2"/>
          </p:cNvPr>
          <p:cNvPicPr>
            <a:picLocks noChangeAspect="1" noChangeArrowheads="1"/>
          </p:cNvPicPr>
          <p:nvPr/>
        </p:nvPicPr>
        <p:blipFill>
          <a:blip r:embed="rId3" r:link="rId4">
            <a:grayscl/>
          </a:blip>
          <a:srcRect/>
          <a:stretch>
            <a:fillRect/>
          </a:stretch>
        </p:blipFill>
        <p:spPr bwMode="auto">
          <a:xfrm>
            <a:off x="6308725" y="3810000"/>
            <a:ext cx="2587625"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0238" y="914400"/>
            <a:ext cx="8361362" cy="2362200"/>
          </a:xfrm>
        </p:spPr>
        <p:txBody>
          <a:bodyPr>
            <a:normAutofit/>
          </a:bodyPr>
          <a:lstStyle/>
          <a:p>
            <a:pPr eaLnBrk="1" hangingPunct="1"/>
            <a:r>
              <a:rPr lang="en-US" sz="4000" b="1" smtClean="0"/>
              <a:t>In what state was the Indian Territory where all of the trails which the Indians were taken on end?</a:t>
            </a:r>
            <a:br>
              <a:rPr lang="en-US" sz="4000" b="1" smtClean="0"/>
            </a:br>
            <a:r>
              <a:rPr lang="en-US" sz="4000" b="1" smtClean="0"/>
              <a:t>Oklahoma</a:t>
            </a:r>
          </a:p>
        </p:txBody>
      </p:sp>
      <p:pic>
        <p:nvPicPr>
          <p:cNvPr id="118786" name="Picture 7"/>
          <p:cNvPicPr>
            <a:picLocks noChangeAspect="1" noChangeArrowheads="1"/>
          </p:cNvPicPr>
          <p:nvPr/>
        </p:nvPicPr>
        <p:blipFill>
          <a:blip r:embed="rId2"/>
          <a:srcRect/>
          <a:stretch>
            <a:fillRect/>
          </a:stretch>
        </p:blipFill>
        <p:spPr bwMode="auto">
          <a:xfrm>
            <a:off x="3762375" y="3276600"/>
            <a:ext cx="4637088" cy="32258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1976438" y="0"/>
            <a:ext cx="8208962" cy="2819400"/>
          </a:xfrm>
        </p:spPr>
        <p:txBody>
          <a:bodyPr/>
          <a:lstStyle/>
          <a:p>
            <a:pPr eaLnBrk="1" hangingPunct="1"/>
            <a:r>
              <a:rPr lang="en-US" sz="4000" b="1" smtClean="0"/>
              <a:t>Which Creek chief signed (along with George Washington) the Treaty of New York that gave away  Creek lands east if the Oconee River?</a:t>
            </a:r>
            <a:br>
              <a:rPr lang="en-US" sz="4000" b="1" smtClean="0"/>
            </a:br>
            <a:r>
              <a:rPr lang="en-US" sz="4000" b="1" smtClean="0"/>
              <a:t>Alexander Mcgillvray </a:t>
            </a:r>
          </a:p>
        </p:txBody>
      </p:sp>
      <p:pic>
        <p:nvPicPr>
          <p:cNvPr id="119810" name="Picture 10" descr="McGillivray"/>
          <p:cNvPicPr>
            <a:picLocks noChangeAspect="1" noChangeArrowheads="1"/>
          </p:cNvPicPr>
          <p:nvPr/>
        </p:nvPicPr>
        <p:blipFill>
          <a:blip r:embed="rId2"/>
          <a:srcRect/>
          <a:stretch>
            <a:fillRect/>
          </a:stretch>
        </p:blipFill>
        <p:spPr bwMode="auto">
          <a:xfrm>
            <a:off x="5321300" y="2819400"/>
            <a:ext cx="167957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idx="4294967295"/>
          </p:nvPr>
        </p:nvSpPr>
        <p:spPr>
          <a:xfrm>
            <a:off x="1976438" y="0"/>
            <a:ext cx="8208962" cy="2819400"/>
          </a:xfrm>
        </p:spPr>
        <p:txBody>
          <a:bodyPr/>
          <a:lstStyle/>
          <a:p>
            <a:pPr eaLnBrk="1" hangingPunct="1"/>
            <a:r>
              <a:rPr lang="en-US" b="1" smtClean="0"/>
              <a:t>The University of Georgia is the oldest…</a:t>
            </a:r>
            <a:br>
              <a:rPr lang="en-US" b="1" smtClean="0"/>
            </a:br>
            <a:r>
              <a:rPr lang="en-US" b="1" smtClean="0"/>
              <a:t>land grant university. It is the oldest school of its kind.</a:t>
            </a:r>
          </a:p>
        </p:txBody>
      </p:sp>
      <p:pic>
        <p:nvPicPr>
          <p:cNvPr id="120834" name="Picture 8" descr="UGA"/>
          <p:cNvPicPr>
            <a:picLocks noChangeAspect="1" noChangeArrowheads="1"/>
          </p:cNvPicPr>
          <p:nvPr/>
        </p:nvPicPr>
        <p:blipFill>
          <a:blip r:embed="rId2">
            <a:grayscl/>
          </a:blip>
          <a:srcRect/>
          <a:stretch>
            <a:fillRect/>
          </a:stretch>
        </p:blipFill>
        <p:spPr bwMode="auto">
          <a:xfrm>
            <a:off x="4940300" y="2590800"/>
            <a:ext cx="2508250" cy="163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1976438" y="274638"/>
            <a:ext cx="8208962" cy="2620962"/>
          </a:xfrm>
        </p:spPr>
        <p:txBody>
          <a:bodyPr/>
          <a:lstStyle/>
          <a:p>
            <a:pPr eaLnBrk="1" hangingPunct="1"/>
            <a:r>
              <a:rPr lang="en-US" sz="4000" b="1" smtClean="0"/>
              <a:t>What was the name of the U.S. Supreme Court Chief Justice who wrote the decision in the </a:t>
            </a:r>
            <a:br>
              <a:rPr lang="en-US" sz="4000" b="1" smtClean="0"/>
            </a:br>
            <a:r>
              <a:rPr lang="en-US" sz="4000" b="1" i="1" smtClean="0"/>
              <a:t>Worchester v. Georgia</a:t>
            </a:r>
            <a:r>
              <a:rPr lang="en-US" sz="4000" b="1" smtClean="0"/>
              <a:t> case?</a:t>
            </a:r>
            <a:br>
              <a:rPr lang="en-US" sz="4000" b="1" smtClean="0"/>
            </a:br>
            <a:r>
              <a:rPr lang="en-US" sz="4000" b="1" smtClean="0"/>
              <a:t>John Marshall</a:t>
            </a:r>
          </a:p>
        </p:txBody>
      </p:sp>
      <p:pic>
        <p:nvPicPr>
          <p:cNvPr id="121858" name="Picture 10" descr="John Marshall.jpg"/>
          <p:cNvPicPr>
            <a:picLocks noChangeAspect="1" noChangeArrowheads="1"/>
          </p:cNvPicPr>
          <p:nvPr/>
        </p:nvPicPr>
        <p:blipFill>
          <a:blip r:embed="rId2">
            <a:grayscl/>
          </a:blip>
          <a:srcRect/>
          <a:stretch>
            <a:fillRect/>
          </a:stretch>
        </p:blipFill>
        <p:spPr bwMode="auto">
          <a:xfrm>
            <a:off x="6613525" y="2971800"/>
            <a:ext cx="248602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idx="4294967295"/>
          </p:nvPr>
        </p:nvSpPr>
        <p:spPr>
          <a:xfrm>
            <a:off x="1976438" y="274638"/>
            <a:ext cx="8208962" cy="2620962"/>
          </a:xfrm>
        </p:spPr>
        <p:txBody>
          <a:bodyPr/>
          <a:lstStyle/>
          <a:p>
            <a:pPr eaLnBrk="1" hangingPunct="1"/>
            <a:r>
              <a:rPr lang="en-US" sz="4000" b="1" smtClean="0"/>
              <a:t>What Cherokee chief petitioned Congress to stop the removal of his people from Georgia?</a:t>
            </a:r>
            <a:br>
              <a:rPr lang="en-US" sz="4000" b="1" smtClean="0"/>
            </a:br>
            <a:r>
              <a:rPr lang="en-US" sz="4000" b="1" smtClean="0"/>
              <a:t>John Ross</a:t>
            </a:r>
          </a:p>
        </p:txBody>
      </p:sp>
      <p:pic>
        <p:nvPicPr>
          <p:cNvPr id="122882" name="Picture 7" descr="Chief John Ross.jpg"/>
          <p:cNvPicPr>
            <a:picLocks noChangeAspect="1" noChangeArrowheads="1"/>
          </p:cNvPicPr>
          <p:nvPr/>
        </p:nvPicPr>
        <p:blipFill>
          <a:blip r:embed="rId2">
            <a:grayscl/>
          </a:blip>
          <a:srcRect/>
          <a:stretch>
            <a:fillRect/>
          </a:stretch>
        </p:blipFill>
        <p:spPr bwMode="auto">
          <a:xfrm>
            <a:off x="5853113" y="3505200"/>
            <a:ext cx="2698750" cy="298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0238" y="304800"/>
            <a:ext cx="8437562" cy="3124200"/>
          </a:xfrm>
        </p:spPr>
        <p:txBody>
          <a:bodyPr>
            <a:normAutofit/>
          </a:bodyPr>
          <a:lstStyle/>
          <a:p>
            <a:pPr eaLnBrk="1" hangingPunct="1"/>
            <a:r>
              <a:rPr lang="en-US" sz="4000" b="1" smtClean="0"/>
              <a:t>What scandal took place when Georgia’s governor and some legislators were bribed to sell public land to private developers at below-market prices?</a:t>
            </a:r>
            <a:br>
              <a:rPr lang="en-US" sz="4000" b="1" smtClean="0"/>
            </a:br>
            <a:r>
              <a:rPr lang="en-US" sz="4000" b="1" smtClean="0"/>
              <a:t>The Yazoo Land Fraud</a:t>
            </a:r>
          </a:p>
        </p:txBody>
      </p:sp>
      <p:pic>
        <p:nvPicPr>
          <p:cNvPr id="96258" name="Picture 10" descr="yazoo burning"/>
          <p:cNvPicPr>
            <a:picLocks noChangeAspect="1" noChangeArrowheads="1"/>
          </p:cNvPicPr>
          <p:nvPr/>
        </p:nvPicPr>
        <p:blipFill>
          <a:blip r:embed="rId2"/>
          <a:srcRect/>
          <a:stretch>
            <a:fillRect/>
          </a:stretch>
        </p:blipFill>
        <p:spPr bwMode="auto">
          <a:xfrm>
            <a:off x="2813050" y="3886200"/>
            <a:ext cx="4179888" cy="2347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1976438" y="274638"/>
            <a:ext cx="8208962" cy="3763962"/>
          </a:xfrm>
        </p:spPr>
        <p:txBody>
          <a:bodyPr/>
          <a:lstStyle/>
          <a:p>
            <a:pPr eaLnBrk="1" hangingPunct="1"/>
            <a:r>
              <a:rPr lang="en-US" sz="4000" b="1" smtClean="0"/>
              <a:t>Which Creek chief signed the Treaty of Indian Springs (along with his cousin, GA Gov. George Troup) that gave away the last Creek lands in Georgia and caused him to be executed by his people</a:t>
            </a:r>
            <a:r>
              <a:rPr lang="en-US" sz="4000" smtClean="0"/>
              <a:t>?</a:t>
            </a:r>
            <a:br>
              <a:rPr lang="en-US" sz="4000" smtClean="0"/>
            </a:br>
            <a:r>
              <a:rPr lang="en-US" sz="4000" smtClean="0"/>
              <a:t>William Mcintosh</a:t>
            </a:r>
          </a:p>
        </p:txBody>
      </p:sp>
      <p:pic>
        <p:nvPicPr>
          <p:cNvPr id="123906" name="Picture 9" descr="Chief McIntosh"/>
          <p:cNvPicPr>
            <a:picLocks noChangeAspect="1" noChangeArrowheads="1"/>
          </p:cNvPicPr>
          <p:nvPr/>
        </p:nvPicPr>
        <p:blipFill>
          <a:blip r:embed="rId2"/>
          <a:srcRect/>
          <a:stretch>
            <a:fillRect/>
          </a:stretch>
        </p:blipFill>
        <p:spPr bwMode="auto">
          <a:xfrm>
            <a:off x="295275" y="3365500"/>
            <a:ext cx="2565400" cy="319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1952625" y="1189038"/>
            <a:ext cx="8208963" cy="1858962"/>
          </a:xfrm>
        </p:spPr>
        <p:txBody>
          <a:bodyPr/>
          <a:lstStyle/>
          <a:p>
            <a:pPr eaLnBrk="1" hangingPunct="1"/>
            <a:r>
              <a:rPr lang="en-US" sz="4000" b="1" smtClean="0"/>
              <a:t>Why did the Georgia settlers want the lands of the Creek?</a:t>
            </a:r>
            <a:br>
              <a:rPr lang="en-US" sz="4000" b="1" smtClean="0"/>
            </a:br>
            <a:r>
              <a:rPr lang="en-US" sz="4000" b="1" smtClean="0"/>
              <a:t>Since the Proclamation of 1763 wasn’t in place anymore, Georgians wanted to settle west, but that was where the creek were. This led to the Oconee war</a:t>
            </a:r>
          </a:p>
        </p:txBody>
      </p:sp>
      <p:pic>
        <p:nvPicPr>
          <p:cNvPr id="124930" name="Picture 5" descr="Farmland"/>
          <p:cNvPicPr>
            <a:picLocks noChangeAspect="1" noChangeArrowheads="1"/>
          </p:cNvPicPr>
          <p:nvPr/>
        </p:nvPicPr>
        <p:blipFill>
          <a:blip r:embed="rId2"/>
          <a:srcRect/>
          <a:stretch>
            <a:fillRect/>
          </a:stretch>
        </p:blipFill>
        <p:spPr bwMode="auto">
          <a:xfrm>
            <a:off x="339725" y="3878263"/>
            <a:ext cx="3876675" cy="2551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438" y="274638"/>
            <a:ext cx="8208962" cy="3001962"/>
          </a:xfrm>
        </p:spPr>
        <p:txBody>
          <a:bodyPr>
            <a:normAutofit/>
          </a:bodyPr>
          <a:lstStyle/>
          <a:p>
            <a:pPr eaLnBrk="1" hangingPunct="1"/>
            <a:r>
              <a:rPr lang="en-US" sz="4000" b="1" smtClean="0"/>
              <a:t>Which president is quoted as responding to the </a:t>
            </a:r>
            <a:r>
              <a:rPr lang="en-US" sz="4000" b="1" i="1" smtClean="0"/>
              <a:t>Worchester v. Georgia </a:t>
            </a:r>
            <a:r>
              <a:rPr lang="en-US" sz="4000" b="1" smtClean="0"/>
              <a:t>case with, “John Marshall has rendered his decision.  Let him enforce it.”</a:t>
            </a:r>
            <a:br>
              <a:rPr lang="en-US" sz="4000" b="1" smtClean="0"/>
            </a:br>
            <a:r>
              <a:rPr lang="en-US" sz="4000" b="1" smtClean="0"/>
              <a:t>Andrew Jackson</a:t>
            </a:r>
          </a:p>
        </p:txBody>
      </p:sp>
      <p:pic>
        <p:nvPicPr>
          <p:cNvPr id="125954" name="Picture 6" descr="Andrew Jackson.jpg"/>
          <p:cNvPicPr>
            <a:picLocks noChangeAspect="1" noChangeArrowheads="1"/>
          </p:cNvPicPr>
          <p:nvPr/>
        </p:nvPicPr>
        <p:blipFill>
          <a:blip r:embed="rId2">
            <a:grayscl/>
          </a:blip>
          <a:srcRect/>
          <a:stretch>
            <a:fillRect/>
          </a:stretch>
        </p:blipFill>
        <p:spPr bwMode="auto">
          <a:xfrm>
            <a:off x="407988" y="3325813"/>
            <a:ext cx="2593975"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1976438" y="274638"/>
            <a:ext cx="8208962" cy="3001962"/>
          </a:xfrm>
        </p:spPr>
        <p:txBody>
          <a:bodyPr/>
          <a:lstStyle/>
          <a:p>
            <a:pPr eaLnBrk="1" hangingPunct="1"/>
            <a:r>
              <a:rPr lang="en-US" sz="4000" b="1" smtClean="0"/>
              <a:t>Near what present day city was gold discovered on Cherokee land and sealed the doom of the Cherokee?</a:t>
            </a:r>
            <a:br>
              <a:rPr lang="en-US" sz="4000" b="1" smtClean="0"/>
            </a:br>
            <a:r>
              <a:rPr lang="en-US" sz="4000" b="1" smtClean="0"/>
              <a:t>Dahlonega</a:t>
            </a:r>
          </a:p>
        </p:txBody>
      </p:sp>
      <p:pic>
        <p:nvPicPr>
          <p:cNvPr id="126978" name="Picture 8" descr="Dahlonega Gold Rush.jpg"/>
          <p:cNvPicPr>
            <a:picLocks noChangeAspect="1" noChangeArrowheads="1"/>
          </p:cNvPicPr>
          <p:nvPr/>
        </p:nvPicPr>
        <p:blipFill>
          <a:blip r:embed="rId2"/>
          <a:srcRect/>
          <a:stretch>
            <a:fillRect/>
          </a:stretch>
        </p:blipFill>
        <p:spPr bwMode="auto">
          <a:xfrm>
            <a:off x="7829550" y="2819400"/>
            <a:ext cx="2506663"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1976438" y="274638"/>
            <a:ext cx="8208962" cy="3840162"/>
          </a:xfrm>
        </p:spPr>
        <p:txBody>
          <a:bodyPr/>
          <a:lstStyle/>
          <a:p>
            <a:pPr eaLnBrk="1" hangingPunct="1"/>
            <a:r>
              <a:rPr lang="en-US" sz="4000" b="1" smtClean="0"/>
              <a:t>What development shifted transportation from shipping cargo and people on riverboats, ferries, and wagons to direct routes across land?</a:t>
            </a:r>
            <a:br>
              <a:rPr lang="en-US" sz="4000" b="1" smtClean="0"/>
            </a:br>
            <a:r>
              <a:rPr lang="en-US" sz="4000" b="1" smtClean="0"/>
              <a:t>The development of railroads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a:xfrm>
            <a:off x="1976438" y="-152400"/>
            <a:ext cx="8208962" cy="3840163"/>
          </a:xfrm>
        </p:spPr>
        <p:txBody>
          <a:bodyPr/>
          <a:lstStyle/>
          <a:p>
            <a:pPr eaLnBrk="1" hangingPunct="1"/>
            <a:r>
              <a:rPr lang="en-US" b="1" smtClean="0"/>
              <a:t>What replaced the headright system as means of distributing public land in Georgia?</a:t>
            </a:r>
            <a:br>
              <a:rPr lang="en-US" b="1" smtClean="0"/>
            </a:br>
            <a:r>
              <a:rPr lang="en-US" b="1" smtClean="0"/>
              <a:t>The land lotteries</a:t>
            </a:r>
          </a:p>
        </p:txBody>
      </p:sp>
      <p:pic>
        <p:nvPicPr>
          <p:cNvPr id="129026" name="Picture 7" descr="land lottery"/>
          <p:cNvPicPr>
            <a:picLocks noChangeAspect="1" noChangeArrowheads="1"/>
          </p:cNvPicPr>
          <p:nvPr/>
        </p:nvPicPr>
        <p:blipFill>
          <a:blip r:embed="rId2"/>
          <a:srcRect/>
          <a:stretch>
            <a:fillRect/>
          </a:stretch>
        </p:blipFill>
        <p:spPr bwMode="auto">
          <a:xfrm>
            <a:off x="4560888" y="2971800"/>
            <a:ext cx="3040062"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1976438" y="274638"/>
            <a:ext cx="8208962" cy="3840162"/>
          </a:xfrm>
        </p:spPr>
        <p:txBody>
          <a:bodyPr/>
          <a:lstStyle/>
          <a:p>
            <a:pPr eaLnBrk="1" hangingPunct="1"/>
            <a:r>
              <a:rPr lang="en-US" sz="4000" b="1" smtClean="0"/>
              <a:t>What were GA’s first 4 capitals in chronological order?</a:t>
            </a:r>
            <a:br>
              <a:rPr lang="en-US" sz="4000" b="1" smtClean="0"/>
            </a:br>
            <a:r>
              <a:rPr lang="en-US" sz="4000" b="1" smtClean="0"/>
              <a:t>Savannah </a:t>
            </a:r>
            <a:br>
              <a:rPr lang="en-US" sz="4000" b="1" smtClean="0"/>
            </a:br>
            <a:r>
              <a:rPr lang="en-US" sz="4000" b="1" smtClean="0"/>
              <a:t>Augusta</a:t>
            </a:r>
            <a:br>
              <a:rPr lang="en-US" sz="4000" b="1" smtClean="0"/>
            </a:br>
            <a:r>
              <a:rPr lang="en-US" sz="4000" b="1" smtClean="0"/>
              <a:t>Louisville</a:t>
            </a:r>
            <a:br>
              <a:rPr lang="en-US" sz="4000" b="1" smtClean="0"/>
            </a:br>
            <a:r>
              <a:rPr lang="en-US" sz="4000" b="1" smtClean="0"/>
              <a:t>Milledgeville</a:t>
            </a:r>
            <a:br>
              <a:rPr lang="en-US" sz="4000" b="1" smtClean="0"/>
            </a:br>
            <a:r>
              <a:rPr lang="en-US" sz="4000" b="1" smtClean="0"/>
              <a:t>Atlanta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2584450" y="304800"/>
            <a:ext cx="7297738" cy="2209800"/>
          </a:xfrm>
        </p:spPr>
        <p:txBody>
          <a:bodyPr/>
          <a:lstStyle/>
          <a:p>
            <a:pPr eaLnBrk="1" hangingPunct="1"/>
            <a:r>
              <a:rPr lang="en-US" b="1" smtClean="0"/>
              <a:t>What impact did the cotton gin have on slavery?</a:t>
            </a:r>
            <a:br>
              <a:rPr lang="en-US" b="1" smtClean="0"/>
            </a:br>
            <a:r>
              <a:rPr lang="en-US" b="1" smtClean="0"/>
              <a:t>Slavery increased</a:t>
            </a:r>
          </a:p>
        </p:txBody>
      </p:sp>
      <p:pic>
        <p:nvPicPr>
          <p:cNvPr id="131074" name="Picture 12" descr="cottongin1s"/>
          <p:cNvPicPr>
            <a:picLocks noChangeAspect="1" noChangeArrowheads="1"/>
          </p:cNvPicPr>
          <p:nvPr/>
        </p:nvPicPr>
        <p:blipFill>
          <a:blip r:embed="rId2"/>
          <a:srcRect/>
          <a:stretch>
            <a:fillRect/>
          </a:stretch>
        </p:blipFill>
        <p:spPr bwMode="auto">
          <a:xfrm>
            <a:off x="5397500" y="2133600"/>
            <a:ext cx="1900238" cy="149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1976438" y="274638"/>
            <a:ext cx="8208962" cy="1554162"/>
          </a:xfrm>
        </p:spPr>
        <p:txBody>
          <a:bodyPr/>
          <a:lstStyle/>
          <a:p>
            <a:pPr eaLnBrk="1" hangingPunct="1"/>
            <a:r>
              <a:rPr lang="en-US" sz="4800" b="1" smtClean="0"/>
              <a:t>What is the name of Georgia’s first “planned” state capital?</a:t>
            </a:r>
            <a:br>
              <a:rPr lang="en-US" sz="4800" b="1" smtClean="0"/>
            </a:br>
            <a:r>
              <a:rPr lang="en-US" sz="4800" b="1" smtClean="0"/>
              <a:t>Savannah</a:t>
            </a:r>
          </a:p>
        </p:txBody>
      </p:sp>
      <p:pic>
        <p:nvPicPr>
          <p:cNvPr id="132098" name="Picture 6" descr="E:\Pictures &amp; Images\louisville capital.jpg"/>
          <p:cNvPicPr>
            <a:picLocks noChangeAspect="1" noChangeArrowheads="1"/>
          </p:cNvPicPr>
          <p:nvPr/>
        </p:nvPicPr>
        <p:blipFill>
          <a:blip r:embed="rId2"/>
          <a:srcRect/>
          <a:stretch>
            <a:fillRect/>
          </a:stretch>
        </p:blipFill>
        <p:spPr bwMode="auto">
          <a:xfrm>
            <a:off x="4256088" y="2667000"/>
            <a:ext cx="3497262" cy="233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ctrTitle"/>
          </p:nvPr>
        </p:nvSpPr>
        <p:spPr>
          <a:xfrm>
            <a:off x="2205038" y="838200"/>
            <a:ext cx="7751762" cy="1470025"/>
          </a:xfrm>
        </p:spPr>
        <p:txBody>
          <a:bodyPr/>
          <a:lstStyle/>
          <a:p>
            <a:pPr eaLnBrk="1" hangingPunct="1"/>
            <a:r>
              <a:rPr lang="en-US" sz="4000" b="1" smtClean="0"/>
              <a:t>What were the original names for Atlanta?</a:t>
            </a:r>
            <a:br>
              <a:rPr lang="en-US" sz="4000" b="1" smtClean="0"/>
            </a:br>
            <a:r>
              <a:rPr lang="en-US" sz="4000" b="1" smtClean="0"/>
              <a:t>1. Terminus 2) Marthasville</a:t>
            </a:r>
          </a:p>
        </p:txBody>
      </p:sp>
      <p:pic>
        <p:nvPicPr>
          <p:cNvPr id="133122" name="Picture 3"/>
          <p:cNvPicPr>
            <a:picLocks noChangeAspect="1"/>
          </p:cNvPicPr>
          <p:nvPr/>
        </p:nvPicPr>
        <p:blipFill>
          <a:blip r:embed="rId2"/>
          <a:srcRect/>
          <a:stretch>
            <a:fillRect/>
          </a:stretch>
        </p:blipFill>
        <p:spPr bwMode="auto">
          <a:xfrm>
            <a:off x="1985963" y="3222625"/>
            <a:ext cx="7970837" cy="3157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ctrTitle"/>
          </p:nvPr>
        </p:nvSpPr>
        <p:spPr>
          <a:xfrm>
            <a:off x="1824038" y="457200"/>
            <a:ext cx="8816975" cy="2286000"/>
          </a:xfrm>
        </p:spPr>
        <p:txBody>
          <a:bodyPr/>
          <a:lstStyle/>
          <a:p>
            <a:pPr eaLnBrk="1" hangingPunct="1"/>
            <a:r>
              <a:rPr lang="en-US" sz="4000" b="1" smtClean="0"/>
              <a:t>What was the most significant mechanical invention to effect Georgia’s economy in the early 1800s?</a:t>
            </a:r>
            <a:br>
              <a:rPr lang="en-US" sz="4000" b="1" smtClean="0"/>
            </a:br>
            <a:r>
              <a:rPr lang="en-US" sz="4000" b="1" smtClean="0"/>
              <a:t>Cotton Gin  </a:t>
            </a:r>
          </a:p>
        </p:txBody>
      </p:sp>
      <p:pic>
        <p:nvPicPr>
          <p:cNvPr id="15363" name="Picture 10" descr="cottongin1s"/>
          <p:cNvPicPr>
            <a:picLocks noChangeAspect="1" noChangeArrowheads="1"/>
          </p:cNvPicPr>
          <p:nvPr/>
        </p:nvPicPr>
        <p:blipFill>
          <a:blip r:embed="rId2"/>
          <a:srcRect/>
          <a:stretch>
            <a:fillRect/>
          </a:stretch>
        </p:blipFill>
        <p:spPr bwMode="auto">
          <a:xfrm>
            <a:off x="5016500" y="2971800"/>
            <a:ext cx="2281238" cy="1793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ctrTitle" idx="4294967295"/>
          </p:nvPr>
        </p:nvSpPr>
        <p:spPr>
          <a:xfrm>
            <a:off x="1824038" y="457200"/>
            <a:ext cx="8816975" cy="2286000"/>
          </a:xfrm>
        </p:spPr>
        <p:txBody>
          <a:bodyPr/>
          <a:lstStyle/>
          <a:p>
            <a:pPr eaLnBrk="1" hangingPunct="1"/>
            <a:r>
              <a:rPr lang="en-US" sz="4000" b="1" smtClean="0"/>
              <a:t>At which state capital were all records of the Yazoo Act ceremoniously burned?</a:t>
            </a:r>
            <a:br>
              <a:rPr lang="en-US" sz="4000" b="1" smtClean="0"/>
            </a:br>
            <a:r>
              <a:rPr lang="en-US" sz="4000" b="1" smtClean="0"/>
              <a:t>Louisville   </a:t>
            </a:r>
          </a:p>
        </p:txBody>
      </p:sp>
      <p:pic>
        <p:nvPicPr>
          <p:cNvPr id="98306" name="Picture 10" descr="yazoo burning"/>
          <p:cNvPicPr>
            <a:picLocks noChangeAspect="1" noChangeArrowheads="1"/>
          </p:cNvPicPr>
          <p:nvPr/>
        </p:nvPicPr>
        <p:blipFill>
          <a:blip r:embed="rId2"/>
          <a:srcRect/>
          <a:stretch>
            <a:fillRect/>
          </a:stretch>
        </p:blipFill>
        <p:spPr bwMode="auto">
          <a:xfrm>
            <a:off x="4105275" y="2895600"/>
            <a:ext cx="3724275" cy="209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1225" y="1247775"/>
            <a:ext cx="7751763" cy="2057400"/>
          </a:xfrm>
        </p:spPr>
        <p:txBody>
          <a:bodyPr>
            <a:normAutofit/>
          </a:bodyPr>
          <a:lstStyle/>
          <a:p>
            <a:pPr eaLnBrk="1" hangingPunct="1"/>
            <a:r>
              <a:rPr lang="en-US" sz="4000" b="1" smtClean="0"/>
              <a:t>What was the most lasting, negative result of the Yazoo land fraud in Georgia?</a:t>
            </a:r>
            <a:br>
              <a:rPr lang="en-US" sz="4000" b="1" smtClean="0"/>
            </a:br>
            <a:r>
              <a:rPr lang="en-US" sz="4000" b="1" smtClean="0"/>
              <a:t>Georgia had to give up all lands in the Yazoo territory and it s western border changed to the Chattahoochee river.</a:t>
            </a:r>
          </a:p>
        </p:txBody>
      </p:sp>
      <p:pic>
        <p:nvPicPr>
          <p:cNvPr id="99330" name="Picture 13" descr="yazoo map"/>
          <p:cNvPicPr>
            <a:picLocks noChangeAspect="1" noChangeArrowheads="1"/>
          </p:cNvPicPr>
          <p:nvPr/>
        </p:nvPicPr>
        <p:blipFill>
          <a:blip r:embed="rId2"/>
          <a:srcRect/>
          <a:stretch>
            <a:fillRect/>
          </a:stretch>
        </p:blipFill>
        <p:spPr bwMode="auto">
          <a:xfrm>
            <a:off x="161925" y="3929063"/>
            <a:ext cx="3648075" cy="2338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ctrTitle"/>
          </p:nvPr>
        </p:nvSpPr>
        <p:spPr>
          <a:xfrm>
            <a:off x="2205038" y="762000"/>
            <a:ext cx="7751762" cy="1470025"/>
          </a:xfrm>
        </p:spPr>
        <p:txBody>
          <a:bodyPr/>
          <a:lstStyle/>
          <a:p>
            <a:pPr eaLnBrk="1" hangingPunct="1"/>
            <a:r>
              <a:rPr lang="en-US" sz="4000" b="1" smtClean="0"/>
              <a:t>What was the purpose of the headright system in Georgia?</a:t>
            </a:r>
            <a:br>
              <a:rPr lang="en-US" sz="4000" b="1" smtClean="0"/>
            </a:br>
            <a:r>
              <a:rPr lang="en-US" sz="4000" b="1" smtClean="0"/>
              <a:t>It gave each man that was the head of the family up to 1000 acres of land to the east of the oconee river</a:t>
            </a:r>
          </a:p>
        </p:txBody>
      </p:sp>
      <p:pic>
        <p:nvPicPr>
          <p:cNvPr id="100354" name="Picture 5" descr="Farmland"/>
          <p:cNvPicPr>
            <a:picLocks noChangeAspect="1" noChangeArrowheads="1"/>
          </p:cNvPicPr>
          <p:nvPr/>
        </p:nvPicPr>
        <p:blipFill>
          <a:blip r:embed="rId2"/>
          <a:srcRect/>
          <a:stretch>
            <a:fillRect/>
          </a:stretch>
        </p:blipFill>
        <p:spPr bwMode="auto">
          <a:xfrm>
            <a:off x="3862388" y="2586038"/>
            <a:ext cx="4437062" cy="2919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ctrTitle"/>
          </p:nvPr>
        </p:nvSpPr>
        <p:spPr>
          <a:xfrm>
            <a:off x="2052638" y="381000"/>
            <a:ext cx="8056562" cy="2438400"/>
          </a:xfrm>
        </p:spPr>
        <p:txBody>
          <a:bodyPr/>
          <a:lstStyle/>
          <a:p>
            <a:pPr eaLnBrk="1" hangingPunct="1"/>
            <a:r>
              <a:rPr lang="en-US" sz="4000" b="1" smtClean="0"/>
              <a:t>Why did Georgia give up land claims in what is now </a:t>
            </a:r>
            <a:br>
              <a:rPr lang="en-US" sz="4000" b="1" smtClean="0"/>
            </a:br>
            <a:r>
              <a:rPr lang="en-US" sz="4000" b="1" smtClean="0"/>
              <a:t>Mississippi and Alabama?</a:t>
            </a:r>
            <a:br>
              <a:rPr lang="en-US" sz="4000" b="1" smtClean="0"/>
            </a:br>
            <a:r>
              <a:rPr lang="en-US" sz="4000" b="1" smtClean="0"/>
              <a:t/>
            </a:r>
            <a:br>
              <a:rPr lang="en-US" sz="4000" b="1" smtClean="0"/>
            </a:br>
            <a:r>
              <a:rPr lang="en-US" sz="4000" b="1" smtClean="0"/>
              <a:t>Because of the Yazoo Land Fraud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038" y="838200"/>
            <a:ext cx="7751762" cy="1676400"/>
          </a:xfrm>
        </p:spPr>
        <p:txBody>
          <a:bodyPr>
            <a:normAutofit/>
          </a:bodyPr>
          <a:lstStyle/>
          <a:p>
            <a:pPr eaLnBrk="1" hangingPunct="1"/>
            <a:r>
              <a:rPr lang="en-US" sz="4000" b="1" smtClean="0"/>
              <a:t>In the mid-1800s, what was Georgia’s main railroad company.</a:t>
            </a:r>
            <a:br>
              <a:rPr lang="en-US" sz="4000" b="1" smtClean="0"/>
            </a:br>
            <a:r>
              <a:rPr lang="en-US" sz="4000" b="1" smtClean="0"/>
              <a:t>1836- Western and Atlantic railroad</a:t>
            </a:r>
          </a:p>
        </p:txBody>
      </p:sp>
      <p:pic>
        <p:nvPicPr>
          <p:cNvPr id="19459" name="Picture 9" descr="westen and atl logo"/>
          <p:cNvPicPr>
            <a:picLocks noChangeAspect="1" noChangeArrowheads="1"/>
          </p:cNvPicPr>
          <p:nvPr/>
        </p:nvPicPr>
        <p:blipFill>
          <a:blip r:embed="rId2"/>
          <a:srcRect/>
          <a:stretch>
            <a:fillRect/>
          </a:stretch>
        </p:blipFill>
        <p:spPr bwMode="auto">
          <a:xfrm>
            <a:off x="4484688" y="2514600"/>
            <a:ext cx="3344862" cy="1912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0-#ppt_w/2"/>
                                          </p:val>
                                        </p:tav>
                                        <p:tav tm="100000">
                                          <p:val>
                                            <p:strVal val="#ppt_x"/>
                                          </p:val>
                                        </p:tav>
                                      </p:tavLst>
                                    </p:anim>
                                    <p:anim calcmode="lin" valueType="num">
                                      <p:cBhvr additive="base">
                                        <p:cTn id="8" dur="500" fill="hold"/>
                                        <p:tgtEl>
                                          <p:spTgt spid="194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867</Words>
  <Application>Microsoft Office PowerPoint</Application>
  <PresentationFormat>Custom</PresentationFormat>
  <Paragraphs>48</Paragraphs>
  <Slides>39</Slides>
  <Notes>0</Notes>
  <HiddenSlides>0</HiddenSlides>
  <MMClips>0</MMClips>
  <ScaleCrop>false</ScaleCrop>
  <HeadingPairs>
    <vt:vector size="6" baseType="variant">
      <vt:variant>
        <vt:lpstr>Fonts Used</vt:lpstr>
      </vt:variant>
      <vt:variant>
        <vt:i4>3</vt:i4>
      </vt:variant>
      <vt:variant>
        <vt:lpstr>Design Template</vt:lpstr>
      </vt:variant>
      <vt:variant>
        <vt:i4>40</vt:i4>
      </vt:variant>
      <vt:variant>
        <vt:lpstr>Slide Titles</vt:lpstr>
      </vt:variant>
      <vt:variant>
        <vt:i4>39</vt:i4>
      </vt:variant>
    </vt:vector>
  </HeadingPairs>
  <TitlesOfParts>
    <vt:vector size="82" baseType="lpstr">
      <vt:lpstr>Calibri</vt:lpstr>
      <vt:lpstr>Arial</vt:lpstr>
      <vt:lpstr>Calibri Light</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Slide 1</vt:lpstr>
      <vt:lpstr>Slide 2</vt:lpstr>
      <vt:lpstr>What scandal took place when Georgia’s governor and some legislators were bribed to sell public land to private developers at below-market prices? The Yazoo Land Fraud</vt:lpstr>
      <vt:lpstr>What was the most significant mechanical invention to effect Georgia’s economy in the early 1800s? Cotton Gin  </vt:lpstr>
      <vt:lpstr>At which state capital were all records of the Yazoo Act ceremoniously burned? Louisville   </vt:lpstr>
      <vt:lpstr>What was the most lasting, negative result of the Yazoo land fraud in Georgia? Georgia had to give up all lands in the Yazoo territory and it s western border changed to the Chattahoochee river.</vt:lpstr>
      <vt:lpstr>What was the purpose of the headright system in Georgia? It gave each man that was the head of the family up to 1000 acres of land to the east of the oconee river</vt:lpstr>
      <vt:lpstr>Why did Georgia give up land claims in what is now  Mississippi and Alabama?  Because of the Yazoo Land Fraud</vt:lpstr>
      <vt:lpstr>In the mid-1800s, what was Georgia’s main railroad company. 1836- Western and Atlantic railroad</vt:lpstr>
      <vt:lpstr>What two Georgia cities served as the state’s capital in the late 1700s? Augusta and Louisville</vt:lpstr>
      <vt:lpstr>Which statement best describes a “land grant university”? It is where the federal government donates land. In this case it donated land to the University of Georgia-1785 </vt:lpstr>
      <vt:lpstr>What was George Gist’s (Sequoyah) major contribution to Cherokee culture? He created a syllabary for the Cherokee. This made the Cherokee the first to have a witten language. </vt:lpstr>
      <vt:lpstr>What discovery on Cherokee land led to their final removal from Georgia?  The discovery of gold in Dahlonega led to the removal of the Cherokee.</vt:lpstr>
      <vt:lpstr>What was the name of the first Native American newspaper? The first native American newspaper was called the Cherokee Phoenix, and it was published in both Cherokee and English.</vt:lpstr>
      <vt:lpstr>Where was the permanent Cherokee capital located? The permanent capital was called New Echota</vt:lpstr>
      <vt:lpstr>What name was given to the forced removal of the Cherokee from Georgia? It was called the Trial of tears</vt:lpstr>
      <vt:lpstr>What Congressional legislation allowed Georgia to push the Creek and the Cherokee out of the state and to seize their lands?  The Indian Removal act of 1830 </vt:lpstr>
      <vt:lpstr>In 1830 what requirement did the Georgia legislature set on whites who lived on Cherokee lands? That they had to say an oath of allegiance to the governor</vt:lpstr>
      <vt:lpstr>According to the map, what was the western boundary of the Louisiana Purchase? The Rocky Mt.</vt:lpstr>
      <vt:lpstr>According to the map, what was the eastern boundary of the Louisiana Purchase? Mississippi river</vt:lpstr>
      <vt:lpstr>What did Chief Justice John Marshall and the U.S. Supreme Court decide in Worcester v. Georgia? He said that the Georgia laws do not apply to the Cherokee </vt:lpstr>
      <vt:lpstr>What was the U.S. Supreme Court case Worcester v. Georgia about? Missionaries that lived in the Cherokee territories refused to sign the oath. These missionaries helped fight for the wrights of the Cherokee. They were sent to jail and then the case was taken to the supreme court.</vt:lpstr>
      <vt:lpstr>According to the map, in what states was the Cherokee Nation located? Georgia, Alabama, Tennessee, North Carolina</vt:lpstr>
      <vt:lpstr>What were ministers called who traveled from town to town preaching on different days in different communities in order to start churches on the frontier? They were called the circuit riders</vt:lpstr>
      <vt:lpstr>In what state was the Indian Territory where all of the trails which the Indians were taken on end? Oklahoma</vt:lpstr>
      <vt:lpstr>Which Creek chief signed (along with George Washington) the Treaty of New York that gave away  Creek lands east if the Oconee River? Alexander Mcgillvray </vt:lpstr>
      <vt:lpstr>The University of Georgia is the oldest… land grant university. It is the oldest school of its kind.</vt:lpstr>
      <vt:lpstr>What was the name of the U.S. Supreme Court Chief Justice who wrote the decision in the  Worchester v. Georgia case? John Marshall</vt:lpstr>
      <vt:lpstr>What Cherokee chief petitioned Congress to stop the removal of his people from Georgia? John Ross</vt:lpstr>
      <vt:lpstr>Which Creek chief signed the Treaty of Indian Springs (along with his cousin, GA Gov. George Troup) that gave away the last Creek lands in Georgia and caused him to be executed by his people? William Mcintosh</vt:lpstr>
      <vt:lpstr>Why did the Georgia settlers want the lands of the Creek? Since the Proclamation of 1763 wasn’t in place anymore, Georgians wanted to settle west, but that was where the creek were. This led to the Oconee war</vt:lpstr>
      <vt:lpstr>Which president is quoted as responding to the Worchester v. Georgia case with, “John Marshall has rendered his decision.  Let him enforce it.” Andrew Jackson</vt:lpstr>
      <vt:lpstr>Near what present day city was gold discovered on Cherokee land and sealed the doom of the Cherokee? Dahlonega</vt:lpstr>
      <vt:lpstr>What development shifted transportation from shipping cargo and people on riverboats, ferries, and wagons to direct routes across land? The development of railroads</vt:lpstr>
      <vt:lpstr>What replaced the headright system as means of distributing public land in Georgia? The land lotteries</vt:lpstr>
      <vt:lpstr>What were GA’s first 4 capitals in chronological order? Savannah  Augusta Louisville Milledgeville Atlanta</vt:lpstr>
      <vt:lpstr>What impact did the cotton gin have on slavery? Slavery increased</vt:lpstr>
      <vt:lpstr>What is the name of Georgia’s first “planned” state capital? Savannah</vt:lpstr>
      <vt:lpstr>What were the original names for Atlanta? 1. Terminus 2) Marthasville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a</dc:creator>
  <cp:lastModifiedBy>manmeet</cp:lastModifiedBy>
  <cp:revision>5</cp:revision>
  <dcterms:created xsi:type="dcterms:W3CDTF">2013-11-06T03:49:35Z</dcterms:created>
  <dcterms:modified xsi:type="dcterms:W3CDTF">2014-11-14T05:46:03Z</dcterms:modified>
</cp:coreProperties>
</file>